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320" r:id="rId5"/>
    <p:sldId id="362" r:id="rId6"/>
    <p:sldId id="418" r:id="rId7"/>
    <p:sldId id="396" r:id="rId8"/>
    <p:sldId id="397" r:id="rId9"/>
    <p:sldId id="398" r:id="rId10"/>
    <p:sldId id="399" r:id="rId11"/>
    <p:sldId id="462" r:id="rId12"/>
    <p:sldId id="401" r:id="rId13"/>
    <p:sldId id="402" r:id="rId14"/>
    <p:sldId id="403" r:id="rId15"/>
    <p:sldId id="406" r:id="rId16"/>
    <p:sldId id="404" r:id="rId17"/>
    <p:sldId id="405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21" r:id="rId29"/>
    <p:sldId id="419" r:id="rId30"/>
    <p:sldId id="420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43" r:id="rId39"/>
    <p:sldId id="430" r:id="rId40"/>
    <p:sldId id="429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5" r:id="rId54"/>
    <p:sldId id="446" r:id="rId55"/>
    <p:sldId id="447" r:id="rId56"/>
    <p:sldId id="448" r:id="rId57"/>
    <p:sldId id="454" r:id="rId58"/>
    <p:sldId id="455" r:id="rId59"/>
    <p:sldId id="452" r:id="rId60"/>
    <p:sldId id="453" r:id="rId61"/>
    <p:sldId id="457" r:id="rId62"/>
    <p:sldId id="459" r:id="rId63"/>
    <p:sldId id="458" r:id="rId64"/>
    <p:sldId id="461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66"/>
    <a:srgbClr val="006600"/>
    <a:srgbClr val="CC0000"/>
    <a:srgbClr val="FFCC00"/>
    <a:srgbClr val="663300"/>
    <a:srgbClr val="FFCC99"/>
    <a:srgbClr val="003300"/>
    <a:srgbClr val="00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88421" autoAdjust="0"/>
  </p:normalViewPr>
  <p:slideViewPr>
    <p:cSldViewPr>
      <p:cViewPr varScale="1">
        <p:scale>
          <a:sx n="97" d="100"/>
          <a:sy n="97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Koeficijent apsorpcije poroznih materijala zavisi od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hr-HR" sz="1000" dirty="0">
                <a:solidFill>
                  <a:srgbClr val="000066"/>
                </a:solidFill>
              </a:rPr>
              <a:t>Frekvencije zvuka,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hr-HR" sz="1000" dirty="0">
                <a:solidFill>
                  <a:srgbClr val="000066"/>
                </a:solidFill>
              </a:rPr>
              <a:t>Poroznosti materijala,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Debljine sloja materijala,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hr-HR" sz="1000" dirty="0">
                <a:solidFill>
                  <a:srgbClr val="000066"/>
                </a:solidFill>
              </a:rPr>
              <a:t>Otpora strujanju zvuka,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hr-HR" sz="1000" dirty="0">
                <a:solidFill>
                  <a:srgbClr val="000066"/>
                </a:solidFill>
              </a:rPr>
              <a:t>Položaja materijala u odnosu na zid (</a:t>
            </a:r>
            <a:r>
              <a:rPr lang="hr-HR" sz="1000" dirty="0" err="1">
                <a:solidFill>
                  <a:srgbClr val="000066"/>
                </a:solidFill>
              </a:rPr>
              <a:t>reflektujuću</a:t>
            </a:r>
            <a:r>
              <a:rPr lang="hr-HR" sz="1000" dirty="0">
                <a:solidFill>
                  <a:srgbClr val="000066"/>
                </a:solidFill>
              </a:rPr>
              <a:t> površinu).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000066"/>
                </a:solidFill>
              </a:rPr>
              <a:t>Materijal veće debljine </a:t>
            </a:r>
            <a:r>
              <a:rPr lang="hr-HR" sz="1000" dirty="0" err="1">
                <a:solidFill>
                  <a:srgbClr val="000066"/>
                </a:solidFill>
              </a:rPr>
              <a:t>apsorbuje</a:t>
            </a:r>
            <a:r>
              <a:rPr lang="hr-HR" sz="1000" dirty="0">
                <a:solidFill>
                  <a:srgbClr val="000066"/>
                </a:solidFill>
              </a:rPr>
              <a:t> veću količinu zvučne energije zbog dužeg puta zvučnih talasa kroz materijal.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000066"/>
                </a:solidFill>
              </a:rPr>
              <a:t>Kod tanjih materijala se pojavljuje i efekat refleksije talasa od zida na kojem je postavljen materijal.</a:t>
            </a:r>
            <a:endParaRPr lang="hr-HR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6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0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7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pl-PL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Mehanički rezonatori </a:t>
            </a:r>
            <a:r>
              <a:rPr lang="pl-PL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apsorpcioni sistemi koji se sastoje od:</a:t>
            </a:r>
          </a:p>
          <a:p>
            <a:pPr marL="144000" indent="-144000">
              <a:spcBef>
                <a:spcPts val="6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(tanka drvena, metalna, staklena, kožna, plastična) pričvršene na zid preko nosača  i</a:t>
            </a:r>
          </a:p>
          <a:p>
            <a:pPr marL="144000" indent="-144000">
              <a:spcBef>
                <a:spcPts val="6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vazdušne komore ili komore ispunjene poroznim materijalom koja se nalazi iza membrane. </a:t>
            </a:r>
          </a:p>
          <a:p>
            <a:pPr algn="just">
              <a:spcBef>
                <a:spcPts val="600"/>
              </a:spcBef>
            </a:pPr>
            <a:r>
              <a:rPr lang="pl-PL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vibrira pod uticajem zvučnih talasa, pri čemu se troši zvučna energija.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00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2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6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3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rgbClr val="000066"/>
                </a:solidFill>
              </a:rPr>
              <a:t>Koeficijent apsorpcije će se povećati ako se u prostor vazdušne komore smesti apsorpcioni materijal (obično nije potrebno po celoj zapremini).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0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Razlozi akustičke obrade prostorija –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apsorbera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zvuka: </a:t>
            </a: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Kontrola vremena reverberacije</a:t>
            </a:r>
            <a:r>
              <a:rPr lang="sr-Latn-CS" sz="1000" dirty="0">
                <a:solidFill>
                  <a:srgbClr val="000066"/>
                </a:solidFill>
              </a:rPr>
              <a:t>;</a:t>
            </a:r>
            <a:endParaRPr lang="vi-VN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Smanjen</a:t>
            </a:r>
            <a:r>
              <a:rPr lang="sr-Latn-CS" sz="1000" dirty="0">
                <a:solidFill>
                  <a:srgbClr val="000066"/>
                </a:solidFill>
              </a:rPr>
              <a:t>j</a:t>
            </a:r>
            <a:r>
              <a:rPr lang="vi-VN" sz="1000" dirty="0">
                <a:solidFill>
                  <a:srgbClr val="000066"/>
                </a:solidFill>
              </a:rPr>
              <a:t>e nivoa buke u bučnim prostorijama</a:t>
            </a:r>
            <a:r>
              <a:rPr lang="sr-Latn-CS" sz="1000" dirty="0">
                <a:solidFill>
                  <a:srgbClr val="000066"/>
                </a:solidFill>
              </a:rPr>
              <a:t>;</a:t>
            </a:r>
            <a:endParaRPr lang="vi-VN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Prigušenje</a:t>
            </a:r>
            <a:r>
              <a:rPr lang="sr-Latn-CS" sz="1000" dirty="0">
                <a:solidFill>
                  <a:srgbClr val="000066"/>
                </a:solidFill>
              </a:rPr>
              <a:t> </a:t>
            </a:r>
            <a:r>
              <a:rPr lang="vi-VN" sz="1000" dirty="0">
                <a:solidFill>
                  <a:srgbClr val="000066"/>
                </a:solidFill>
              </a:rPr>
              <a:t>frekvencija</a:t>
            </a:r>
            <a:r>
              <a:rPr lang="sr-Latn-CS" sz="1000" dirty="0">
                <a:solidFill>
                  <a:srgbClr val="000066"/>
                </a:solidFill>
              </a:rPr>
              <a:t> </a:t>
            </a:r>
            <a:r>
              <a:rPr lang="sr-Latn-CS" sz="1000" dirty="0" err="1">
                <a:solidFill>
                  <a:srgbClr val="000066"/>
                </a:solidFill>
              </a:rPr>
              <a:t>rezonanse</a:t>
            </a:r>
            <a:r>
              <a:rPr lang="vi-VN" sz="1000" dirty="0">
                <a:solidFill>
                  <a:srgbClr val="000066"/>
                </a:solidFill>
              </a:rPr>
              <a:t> u akustički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  <a:r>
              <a:rPr lang="vi-VN" sz="1000" dirty="0">
                <a:solidFill>
                  <a:srgbClr val="000066"/>
                </a:solidFill>
              </a:rPr>
              <a:t>malim prostorijama</a:t>
            </a:r>
            <a:r>
              <a:rPr lang="sr-Latn-CS" sz="1000" dirty="0">
                <a:solidFill>
                  <a:srgbClr val="000066"/>
                </a:solidFill>
              </a:rPr>
              <a:t>;</a:t>
            </a:r>
            <a:endParaRPr lang="vi-VN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Eliminisanje kasnih refleksija (eh</a:t>
            </a:r>
            <a:r>
              <a:rPr lang="sr-Latn-CS" sz="1000" dirty="0">
                <a:solidFill>
                  <a:srgbClr val="000066"/>
                </a:solidFill>
              </a:rPr>
              <a:t>a</a:t>
            </a:r>
            <a:r>
              <a:rPr lang="vi-VN" sz="1000" dirty="0">
                <a:solidFill>
                  <a:srgbClr val="000066"/>
                </a:solidFill>
              </a:rPr>
              <a:t>)</a:t>
            </a:r>
            <a:r>
              <a:rPr lang="sr-Latn-CS" sz="1000" dirty="0">
                <a:solidFill>
                  <a:srgbClr val="000066"/>
                </a:solidFill>
              </a:rPr>
              <a:t>;</a:t>
            </a:r>
            <a:endParaRPr lang="vi-VN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Povećanje akustičke izolacije između prostorija</a:t>
            </a:r>
            <a:r>
              <a:rPr lang="sr-Latn-CS" sz="1000" dirty="0">
                <a:solidFill>
                  <a:srgbClr val="000066"/>
                </a:solidFill>
              </a:rPr>
              <a:t>;</a:t>
            </a:r>
            <a:endParaRPr lang="vi-VN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000" dirty="0">
                <a:solidFill>
                  <a:srgbClr val="000066"/>
                </a:solidFill>
              </a:rPr>
              <a:t>Smanjenje nivoa buke u instalacionim kanalima i cevima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endParaRPr lang="vi-VN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5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9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r-Latn-CS" sz="1000" dirty="0">
                <a:solidFill>
                  <a:srgbClr val="000066"/>
                </a:solidFill>
              </a:rPr>
              <a:t>Princip rada bas komore :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r-Latn-CS" sz="1000" dirty="0">
                <a:solidFill>
                  <a:srgbClr val="000066"/>
                </a:solidFill>
              </a:rPr>
              <a:t>Zvuk (1) pogađa membranu (2) koja  vibrira i pritom pretvara zvučni pritisak u kretanje čestica vazduha (3). Čestice vazduha gube brzinu </a:t>
            </a:r>
            <a:r>
              <a:rPr lang="sr-Latn-CS" sz="1000" dirty="0" err="1">
                <a:solidFill>
                  <a:srgbClr val="000066"/>
                </a:solidFill>
              </a:rPr>
              <a:t>usled</a:t>
            </a:r>
            <a:r>
              <a:rPr lang="sr-Latn-CS" sz="1000" dirty="0">
                <a:solidFill>
                  <a:srgbClr val="000066"/>
                </a:solidFill>
              </a:rPr>
              <a:t> kretanja kroz unutrašnji </a:t>
            </a:r>
            <a:r>
              <a:rPr lang="sr-Latn-CS" sz="1000" dirty="0" err="1">
                <a:solidFill>
                  <a:srgbClr val="000066"/>
                </a:solidFill>
              </a:rPr>
              <a:t>apsorber</a:t>
            </a:r>
            <a:r>
              <a:rPr lang="sr-Latn-CS" sz="1000" dirty="0">
                <a:solidFill>
                  <a:srgbClr val="000066"/>
                </a:solidFill>
              </a:rPr>
              <a:t> i komoru (4).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4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57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Porozni materijali postavljeni na zidovima i u uglovima prostorije imaju malu apsorpciju na niskim frekvencijama, jer je </a:t>
            </a:r>
            <a:r>
              <a:rPr lang="en-US" sz="1000" dirty="0">
                <a:solidFill>
                  <a:srgbClr val="000066"/>
                </a:solidFill>
              </a:rPr>
              <a:t>u </a:t>
            </a:r>
            <a:r>
              <a:rPr lang="en-US" sz="1000" dirty="0" err="1">
                <a:solidFill>
                  <a:srgbClr val="000066"/>
                </a:solidFill>
              </a:rPr>
              <a:t>bli</a:t>
            </a:r>
            <a:r>
              <a:rPr lang="sr-Latn-CS" sz="1000" dirty="0">
                <a:solidFill>
                  <a:srgbClr val="000066"/>
                </a:solidFill>
              </a:rPr>
              <a:t>z</a:t>
            </a:r>
            <a:r>
              <a:rPr lang="en-US" sz="1000" dirty="0" err="1">
                <a:solidFill>
                  <a:srgbClr val="000066"/>
                </a:solidFill>
              </a:rPr>
              <a:t>ini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grani</a:t>
            </a:r>
            <a:r>
              <a:rPr lang="sr-Latn-CS" sz="1000" dirty="0" err="1">
                <a:solidFill>
                  <a:srgbClr val="000066"/>
                </a:solidFill>
              </a:rPr>
              <a:t>čnih</a:t>
            </a:r>
            <a:r>
              <a:rPr lang="sr-Latn-CS" sz="1000" dirty="0">
                <a:solidFill>
                  <a:srgbClr val="000066"/>
                </a:solidFill>
              </a:rPr>
              <a:t> površina brzina čestica ili </a:t>
            </a:r>
            <a:r>
              <a:rPr lang="sr-Latn-CS" sz="1000" dirty="0" err="1">
                <a:solidFill>
                  <a:srgbClr val="000066"/>
                </a:solidFill>
              </a:rPr>
              <a:t>pomeranje</a:t>
            </a:r>
            <a:r>
              <a:rPr lang="sr-Latn-CS" sz="1000" dirty="0">
                <a:solidFill>
                  <a:srgbClr val="000066"/>
                </a:solidFill>
              </a:rPr>
              <a:t> vazduha pri velikim talasnim dužinama malo.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9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Konstrukcije</a:t>
            </a:r>
            <a:r>
              <a:rPr lang="sr-Latn-C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akustičkih rezonatora 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praktičnoj </a:t>
            </a:r>
            <a:r>
              <a:rPr lang="sr-Latn-C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primeni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4000" indent="-144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Helmholcovi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rezonatori;</a:t>
            </a:r>
          </a:p>
          <a:p>
            <a:pPr marL="144000" indent="-144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Akustički rezonatori sa perforiranom pločom;</a:t>
            </a:r>
          </a:p>
          <a:p>
            <a:pPr marL="144000" indent="-144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Akustički rezonatori sa </a:t>
            </a:r>
            <a:r>
              <a:rPr lang="sr-Latn-C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procepom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(rasporom);</a:t>
            </a:r>
          </a:p>
          <a:p>
            <a:pPr marL="144000" indent="-144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Višestruki akustički rezonatori.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2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hr-HR" sz="1000" dirty="0" err="1">
                <a:solidFill>
                  <a:srgbClr val="990000"/>
                </a:solidFill>
                <a:latin typeface="Arial" charset="0"/>
              </a:rPr>
              <a:t>Helmholcovi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 rezonatori 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e izrađuju u obliku </a:t>
            </a:r>
            <a:r>
              <a:rPr lang="hr-HR" sz="1000" dirty="0">
                <a:solidFill>
                  <a:srgbClr val="000066"/>
                </a:solidFill>
              </a:rPr>
              <a:t>posuda različitih oblika, određene zapremine, sa otvorom u obliku grla.</a:t>
            </a:r>
          </a:p>
          <a:p>
            <a:pPr algn="just">
              <a:spcBef>
                <a:spcPct val="50000"/>
              </a:spcBef>
            </a:pPr>
            <a:r>
              <a:rPr lang="hr-HR" sz="1000" dirty="0">
                <a:solidFill>
                  <a:srgbClr val="000066"/>
                </a:solidFill>
              </a:rPr>
              <a:t>Najveći gubici zvučne energije nastaju pri </a:t>
            </a:r>
            <a:r>
              <a:rPr lang="hr-HR" sz="1000" dirty="0" err="1">
                <a:solidFill>
                  <a:srgbClr val="000066"/>
                </a:solidFill>
              </a:rPr>
              <a:t>rezonansi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hr-HR" sz="1000" dirty="0" err="1">
                <a:solidFill>
                  <a:srgbClr val="000066"/>
                </a:solidFill>
              </a:rPr>
              <a:t>apsorbera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</a:p>
          <a:p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3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U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Helmholcov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rezonator se može dodati prigušni materijal (npr. pepeo) koji proširuje frekvencijsko područje sa povećanom apsorpcijom.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9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990000"/>
                </a:solidFill>
              </a:rPr>
              <a:t>A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000" dirty="0">
                <a:solidFill>
                  <a:srgbClr val="990000"/>
                </a:solidFill>
              </a:rPr>
              <a:t>rezonator sa perforiranom pločom </a:t>
            </a:r>
            <a:r>
              <a:rPr lang="hr-HR" sz="1000" dirty="0">
                <a:solidFill>
                  <a:srgbClr val="000066"/>
                </a:solidFill>
              </a:rPr>
              <a:t>je konstrukcija koju čini perforirana ploča </a:t>
            </a:r>
            <a:r>
              <a:rPr lang="hr-HR" sz="1000" dirty="0" err="1">
                <a:solidFill>
                  <a:srgbClr val="000066"/>
                </a:solidFill>
              </a:rPr>
              <a:t>pričvršena</a:t>
            </a:r>
            <a:r>
              <a:rPr lang="hr-HR" sz="1000" dirty="0">
                <a:solidFill>
                  <a:srgbClr val="000066"/>
                </a:solidFill>
              </a:rPr>
              <a:t> na zid preko nosača i </a:t>
            </a:r>
            <a:r>
              <a:rPr lang="hr-HR" sz="1000" dirty="0" err="1">
                <a:solidFill>
                  <a:srgbClr val="000066"/>
                </a:solidFill>
              </a:rPr>
              <a:t>vazdušna</a:t>
            </a:r>
            <a:r>
              <a:rPr lang="hr-HR" sz="1000" dirty="0">
                <a:solidFill>
                  <a:srgbClr val="000066"/>
                </a:solidFill>
              </a:rPr>
              <a:t> komora ili komora ispunjena poroznim materijalom koja se nalazi iza ploče.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Efekti akustičke obrade prostorija (ugradnje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apsorpcionih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materijala):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Povećava se apsorpciona površina prostorije;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Smanjuje se efekat </a:t>
            </a:r>
            <a:r>
              <a:rPr lang="sl-SI" sz="1000" dirty="0">
                <a:solidFill>
                  <a:srgbClr val="000066"/>
                </a:solidFill>
              </a:rPr>
              <a:t>reflek</a:t>
            </a:r>
            <a:r>
              <a:rPr lang="en-US" sz="1000" dirty="0" err="1">
                <a:solidFill>
                  <a:srgbClr val="000066"/>
                </a:solidFill>
              </a:rPr>
              <a:t>tovanih</a:t>
            </a:r>
            <a:r>
              <a:rPr lang="sl-SI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talasa od graničnih površina prostorije; 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Smanjuje se vreme reverberacije prostorije.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0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5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7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0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2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4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96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9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63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02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5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54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9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3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67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15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63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1000" dirty="0" err="1">
                <a:solidFill>
                  <a:srgbClr val="000066"/>
                </a:solidFill>
              </a:rPr>
              <a:t>Nekada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en-US" sz="1000" dirty="0" err="1">
                <a:solidFill>
                  <a:srgbClr val="000066"/>
                </a:solidFill>
              </a:rPr>
              <a:t>korisno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apsorpcione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karakteristike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akusti</a:t>
            </a:r>
            <a:r>
              <a:rPr lang="sr-Latn-CS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</a:rPr>
              <a:t>kog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materijala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ili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konstrukcije</a:t>
            </a:r>
            <a:r>
              <a:rPr lang="sr-Latn-CS" sz="1000" dirty="0">
                <a:solidFill>
                  <a:srgbClr val="000066"/>
                </a:solidFill>
              </a:rPr>
              <a:t> predstaviti jednim brojem.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r-Latn-CS" sz="1000" dirty="0">
                <a:solidFill>
                  <a:srgbClr val="000066"/>
                </a:solidFill>
              </a:rPr>
              <a:t>To je naročito slučaj kada je potrebno različite materijale brzo uporediti u pogledu njihove sposobnosti da apsorbuju zvuk.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r-Latn-CS" sz="1000" dirty="0">
                <a:solidFill>
                  <a:srgbClr val="000066"/>
                </a:solidFill>
              </a:rPr>
              <a:t>Za ovu potrebu je uveden </a:t>
            </a:r>
            <a:r>
              <a:rPr lang="sr-Latn-CS" sz="1000" b="1" dirty="0">
                <a:solidFill>
                  <a:srgbClr val="990000"/>
                </a:solidFill>
              </a:rPr>
              <a:t>Indeks smanjenja buke NRI (</a:t>
            </a:r>
            <a:r>
              <a:rPr lang="sr-Latn-CS" sz="1000" b="1" dirty="0" err="1">
                <a:solidFill>
                  <a:srgbClr val="990000"/>
                </a:solidFill>
              </a:rPr>
              <a:t>Noise</a:t>
            </a:r>
            <a:r>
              <a:rPr lang="sr-Latn-CS" sz="1000" b="1" dirty="0">
                <a:solidFill>
                  <a:srgbClr val="990000"/>
                </a:solidFill>
              </a:rPr>
              <a:t> </a:t>
            </a:r>
            <a:r>
              <a:rPr lang="sr-Latn-CS" sz="1000" b="1" dirty="0" err="1">
                <a:solidFill>
                  <a:srgbClr val="990000"/>
                </a:solidFill>
              </a:rPr>
              <a:t>Reduction</a:t>
            </a:r>
            <a:r>
              <a:rPr lang="sr-Latn-CS" sz="1000" b="1" dirty="0">
                <a:solidFill>
                  <a:srgbClr val="990000"/>
                </a:solidFill>
              </a:rPr>
              <a:t> </a:t>
            </a:r>
            <a:r>
              <a:rPr lang="sr-Latn-CS" sz="1000" b="1" dirty="0" err="1">
                <a:solidFill>
                  <a:srgbClr val="990000"/>
                </a:solidFill>
              </a:rPr>
              <a:t>Index</a:t>
            </a:r>
            <a:r>
              <a:rPr lang="sr-Latn-CS" sz="1000" b="1" dirty="0">
                <a:solidFill>
                  <a:srgbClr val="990000"/>
                </a:solidFill>
              </a:rPr>
              <a:t>) </a:t>
            </a:r>
            <a:r>
              <a:rPr lang="sr-Latn-CS" sz="1000" dirty="0">
                <a:solidFill>
                  <a:srgbClr val="000066"/>
                </a:solidFill>
              </a:rPr>
              <a:t>prema američkom standardu ASTM C423-90a (gornji izraz na slajdu).</a:t>
            </a:r>
          </a:p>
          <a:p>
            <a:pPr algn="just">
              <a:spcBef>
                <a:spcPts val="600"/>
              </a:spcBef>
            </a:pPr>
            <a:r>
              <a:rPr lang="vi-VN" altLang="en-US" sz="1000" dirty="0">
                <a:solidFill>
                  <a:srgbClr val="000066"/>
                </a:solidFill>
              </a:rPr>
              <a:t>Standard SRPS EN ISO 11654 utvrđuje metodu za pretvaranje frekvencijski zavisne vrednosti koeficijenta apsorpcije zvuka u jednobrojnu veličinu, tzv. </a:t>
            </a:r>
            <a:r>
              <a:rPr lang="vi-VN" altLang="en-US" sz="1000" b="1" dirty="0">
                <a:solidFill>
                  <a:srgbClr val="990000"/>
                </a:solidFill>
              </a:rPr>
              <a:t>ponderisani koeficijent apsorpcije</a:t>
            </a:r>
            <a:r>
              <a:rPr lang="sr-Latn-RS" altLang="en-US" sz="1000" b="1" dirty="0">
                <a:solidFill>
                  <a:srgbClr val="990000"/>
                </a:solidFill>
              </a:rPr>
              <a:t> </a:t>
            </a:r>
            <a:r>
              <a:rPr lang="sr-Latn-RS" altLang="en-US" sz="1000" b="1" dirty="0" err="1">
                <a:solidFill>
                  <a:srgbClr val="99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sr-Latn-RS" altLang="en-US" sz="1000" b="1" baseline="-25000" dirty="0" err="1">
                <a:solidFill>
                  <a:srgbClr val="990000"/>
                </a:solidFill>
              </a:rPr>
              <a:t>w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vi-VN" altLang="en-US" sz="1000" dirty="0">
                <a:solidFill>
                  <a:srgbClr val="000066"/>
                </a:solidFill>
              </a:rPr>
              <a:t>Pre toga je potrebno tercne vrednosti koeficijen</a:t>
            </a:r>
            <a:r>
              <a:rPr lang="sr-Latn-RS" altLang="en-US" sz="1000" dirty="0">
                <a:solidFill>
                  <a:srgbClr val="000066"/>
                </a:solidFill>
              </a:rPr>
              <a:t>a</a:t>
            </a:r>
            <a:r>
              <a:rPr lang="vi-VN" altLang="en-US" sz="1000" dirty="0">
                <a:solidFill>
                  <a:srgbClr val="000066"/>
                </a:solidFill>
              </a:rPr>
              <a:t>ta apsorpcije zvuka pretvoriti u oktavn</a:t>
            </a:r>
            <a:r>
              <a:rPr lang="sr-Latn-RS" altLang="en-US" sz="1000" dirty="0">
                <a:solidFill>
                  <a:srgbClr val="000066"/>
                </a:solidFill>
              </a:rPr>
              <a:t>e</a:t>
            </a:r>
            <a:r>
              <a:rPr lang="vi-VN" altLang="en-US" sz="1000" dirty="0">
                <a:solidFill>
                  <a:srgbClr val="000066"/>
                </a:solidFill>
              </a:rPr>
              <a:t> vrednost</a:t>
            </a:r>
            <a:r>
              <a:rPr lang="sr-Latn-RS" altLang="en-US" sz="1000" dirty="0">
                <a:solidFill>
                  <a:srgbClr val="000066"/>
                </a:solidFill>
              </a:rPr>
              <a:t>i kao aritmetičku srednju vrednost: </a:t>
            </a:r>
            <a:r>
              <a:rPr lang="sr-Latn-RS" altLang="en-US" sz="1000" dirty="0">
                <a:solidFill>
                  <a:srgbClr val="000066"/>
                </a:solidFill>
                <a:sym typeface="Symbol" panose="05050102010706020507" pitchFamily="18" charset="2"/>
              </a:rPr>
              <a:t>=(1+2+3)/3 – donji </a:t>
            </a:r>
            <a:r>
              <a:rPr lang="sr-Latn-RS" altLang="en-US" sz="1000" dirty="0" err="1">
                <a:solidFill>
                  <a:srgbClr val="000066"/>
                </a:solidFill>
                <a:sym typeface="Symbol" panose="05050102010706020507" pitchFamily="18" charset="2"/>
              </a:rPr>
              <a:t>uzraz</a:t>
            </a:r>
            <a:r>
              <a:rPr lang="sr-Latn-RS" altLang="en-US" sz="1000" dirty="0">
                <a:solidFill>
                  <a:srgbClr val="000066"/>
                </a:solidFill>
                <a:sym typeface="Symbol" panose="05050102010706020507" pitchFamily="18" charset="2"/>
              </a:rPr>
              <a:t> na slajdu.</a:t>
            </a:r>
            <a:endParaRPr lang="sr-Latn-RS" alt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vi-VN" altLang="en-US" sz="1000" dirty="0">
                <a:solidFill>
                  <a:srgbClr val="000066"/>
                </a:solidFill>
              </a:rPr>
              <a:t>Oktavn</a:t>
            </a:r>
            <a:r>
              <a:rPr lang="sr-Latn-RS" altLang="en-US" sz="1000" dirty="0">
                <a:solidFill>
                  <a:srgbClr val="000066"/>
                </a:solidFill>
              </a:rPr>
              <a:t>e </a:t>
            </a:r>
            <a:r>
              <a:rPr lang="vi-VN" altLang="en-US" sz="1000" dirty="0">
                <a:solidFill>
                  <a:srgbClr val="000066"/>
                </a:solidFill>
              </a:rPr>
              <a:t>vrednost</a:t>
            </a:r>
            <a:r>
              <a:rPr lang="sr-Latn-RS" altLang="en-US" sz="1000" dirty="0">
                <a:solidFill>
                  <a:srgbClr val="000066"/>
                </a:solidFill>
              </a:rPr>
              <a:t>i </a:t>
            </a:r>
            <a:r>
              <a:rPr lang="vi-VN" altLang="en-US" sz="1000" dirty="0">
                <a:solidFill>
                  <a:srgbClr val="000066"/>
                </a:solidFill>
              </a:rPr>
              <a:t>se izra</a:t>
            </a:r>
            <a:r>
              <a:rPr lang="sr-Latn-RS" altLang="en-US" sz="1000" dirty="0">
                <a:solidFill>
                  <a:srgbClr val="000066"/>
                </a:solidFill>
              </a:rPr>
              <a:t>č</a:t>
            </a:r>
            <a:r>
              <a:rPr lang="vi-VN" altLang="en-US" sz="1000" dirty="0">
                <a:solidFill>
                  <a:srgbClr val="000066"/>
                </a:solidFill>
              </a:rPr>
              <a:t>unava</a:t>
            </a:r>
            <a:r>
              <a:rPr lang="sr-Latn-RS" altLang="en-US" sz="1000" dirty="0">
                <a:solidFill>
                  <a:srgbClr val="000066"/>
                </a:solidFill>
              </a:rPr>
              <a:t>ju</a:t>
            </a:r>
            <a:r>
              <a:rPr lang="vi-VN" altLang="en-US" sz="1000" dirty="0">
                <a:solidFill>
                  <a:srgbClr val="000066"/>
                </a:solidFill>
              </a:rPr>
              <a:t> na drugu decimalu</a:t>
            </a:r>
            <a:r>
              <a:rPr lang="sr-Latn-RS" altLang="en-US" sz="1000" dirty="0">
                <a:solidFill>
                  <a:srgbClr val="000066"/>
                </a:solidFill>
              </a:rPr>
              <a:t>,</a:t>
            </a:r>
            <a:r>
              <a:rPr lang="vi-VN" altLang="en-US" sz="1000" dirty="0">
                <a:solidFill>
                  <a:srgbClr val="000066"/>
                </a:solidFill>
              </a:rPr>
              <a:t> zaokru</a:t>
            </a:r>
            <a:r>
              <a:rPr lang="sr-Latn-RS" altLang="en-US" sz="1000" dirty="0">
                <a:solidFill>
                  <a:srgbClr val="000066"/>
                </a:solidFill>
              </a:rPr>
              <a:t>ž</a:t>
            </a:r>
            <a:r>
              <a:rPr lang="vi-VN" altLang="en-US" sz="1000" dirty="0">
                <a:solidFill>
                  <a:srgbClr val="000066"/>
                </a:solidFill>
              </a:rPr>
              <a:t>uj</a:t>
            </a:r>
            <a:r>
              <a:rPr lang="sr-Latn-RS" altLang="en-US" sz="1000" dirty="0">
                <a:solidFill>
                  <a:srgbClr val="000066"/>
                </a:solidFill>
              </a:rPr>
              <a:t>u</a:t>
            </a:r>
            <a:r>
              <a:rPr lang="vi-VN" altLang="en-US" sz="1000" dirty="0">
                <a:solidFill>
                  <a:srgbClr val="000066"/>
                </a:solidFill>
              </a:rPr>
              <a:t> u koracima od 0.05 i maksimizira</a:t>
            </a:r>
            <a:r>
              <a:rPr lang="sr-Latn-RS" altLang="en-US" sz="1000" dirty="0">
                <a:solidFill>
                  <a:srgbClr val="000066"/>
                </a:solidFill>
              </a:rPr>
              <a:t>ju</a:t>
            </a:r>
            <a:r>
              <a:rPr lang="vi-VN" altLang="en-US" sz="1000" dirty="0">
                <a:solidFill>
                  <a:srgbClr val="000066"/>
                </a:solidFill>
              </a:rPr>
              <a:t> na vrednost 1.00 za srednje vrednosti koje prema</a:t>
            </a:r>
            <a:r>
              <a:rPr lang="sr-Latn-RS" altLang="en-US" sz="1000" dirty="0">
                <a:solidFill>
                  <a:srgbClr val="000066"/>
                </a:solidFill>
              </a:rPr>
              <a:t>š</a:t>
            </a:r>
            <a:r>
              <a:rPr lang="vi-VN" altLang="en-US" sz="1000" dirty="0">
                <a:solidFill>
                  <a:srgbClr val="000066"/>
                </a:solidFill>
              </a:rPr>
              <a:t>uju vrednost</a:t>
            </a:r>
            <a:r>
              <a:rPr lang="sr-Latn-RS" altLang="en-US" sz="1000" dirty="0">
                <a:solidFill>
                  <a:srgbClr val="000066"/>
                </a:solidFill>
              </a:rPr>
              <a:t> 1.00.</a:t>
            </a:r>
            <a:endParaRPr lang="hr-HR" altLang="en-US" sz="1000" dirty="0">
              <a:solidFill>
                <a:srgbClr val="000066"/>
              </a:solidFill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1000" dirty="0">
              <a:solidFill>
                <a:srgbClr val="000066"/>
              </a:solidFill>
            </a:endParaRPr>
          </a:p>
          <a:p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67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hr-HR" altLang="en-US" sz="1000" b="1" dirty="0" err="1">
                <a:solidFill>
                  <a:srgbClr val="000066"/>
                </a:solidFill>
              </a:rPr>
              <a:t>Ponderisana</a:t>
            </a:r>
            <a:r>
              <a:rPr lang="hr-HR" altLang="en-US" sz="1000" b="1" dirty="0">
                <a:solidFill>
                  <a:srgbClr val="000066"/>
                </a:solidFill>
              </a:rPr>
              <a:t> </a:t>
            </a:r>
            <a:r>
              <a:rPr lang="hr-HR" altLang="en-US" sz="1000" b="1" dirty="0" err="1">
                <a:solidFill>
                  <a:srgbClr val="000066"/>
                </a:solidFill>
              </a:rPr>
              <a:t>vrednost</a:t>
            </a:r>
            <a:r>
              <a:rPr lang="hr-HR" altLang="en-US" sz="1000" b="1" dirty="0">
                <a:solidFill>
                  <a:srgbClr val="000066"/>
                </a:solidFill>
              </a:rPr>
              <a:t> koeficijenta apsorpcije </a:t>
            </a:r>
            <a:r>
              <a:rPr lang="sr-Latn-RS" altLang="en-US" sz="1000" b="1" dirty="0" err="1">
                <a:solidFill>
                  <a:srgbClr val="000066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sr-Latn-RS" altLang="en-US" sz="1000" b="1" baseline="-25000" dirty="0" err="1">
                <a:solidFill>
                  <a:srgbClr val="000066"/>
                </a:solidFill>
              </a:rPr>
              <a:t>w</a:t>
            </a:r>
            <a:r>
              <a:rPr lang="hr-HR" altLang="en-US" sz="1000" b="1" dirty="0">
                <a:solidFill>
                  <a:srgbClr val="000066"/>
                </a:solidFill>
              </a:rPr>
              <a:t> </a:t>
            </a:r>
            <a:r>
              <a:rPr lang="hr-HR" altLang="en-US" sz="1000" dirty="0">
                <a:solidFill>
                  <a:srgbClr val="000066"/>
                </a:solidFill>
              </a:rPr>
              <a:t>se izračunava na osnovu </a:t>
            </a:r>
            <a:r>
              <a:rPr lang="hr-HR" altLang="en-US" sz="1000" dirty="0" err="1">
                <a:solidFill>
                  <a:srgbClr val="000066"/>
                </a:solidFill>
              </a:rPr>
              <a:t>oktavnih</a:t>
            </a:r>
            <a:r>
              <a:rPr lang="hr-HR" altLang="en-US" sz="1000" dirty="0">
                <a:solidFill>
                  <a:srgbClr val="000066"/>
                </a:solidFill>
              </a:rPr>
              <a:t> </a:t>
            </a:r>
            <a:r>
              <a:rPr lang="hr-HR" altLang="en-US" sz="1000" dirty="0" err="1">
                <a:solidFill>
                  <a:srgbClr val="000066"/>
                </a:solidFill>
              </a:rPr>
              <a:t>vrednosti</a:t>
            </a:r>
            <a:r>
              <a:rPr lang="hr-HR" altLang="en-US" sz="1000" dirty="0">
                <a:solidFill>
                  <a:srgbClr val="000066"/>
                </a:solidFill>
              </a:rPr>
              <a:t> koeficijenta apsorpcije i referentne krive. </a:t>
            </a:r>
          </a:p>
          <a:p>
            <a:pPr algn="just" eaLnBrk="1" hangingPunct="1">
              <a:spcBef>
                <a:spcPts val="600"/>
              </a:spcBef>
            </a:pPr>
            <a:r>
              <a:rPr lang="hr-HR" altLang="en-US" sz="1000" dirty="0">
                <a:solidFill>
                  <a:srgbClr val="000066"/>
                </a:solidFill>
              </a:rPr>
              <a:t>Referentna kriva se </a:t>
            </a:r>
            <a:r>
              <a:rPr lang="hr-HR" altLang="en-US" sz="1000" dirty="0" err="1">
                <a:solidFill>
                  <a:srgbClr val="000066"/>
                </a:solidFill>
              </a:rPr>
              <a:t>pomera</a:t>
            </a:r>
            <a:r>
              <a:rPr lang="hr-HR" altLang="en-US" sz="1000" dirty="0">
                <a:solidFill>
                  <a:srgbClr val="000066"/>
                </a:solidFill>
              </a:rPr>
              <a:t> u koracima od 0.05 ka proračunatim </a:t>
            </a:r>
            <a:r>
              <a:rPr lang="hr-HR" altLang="en-US" sz="1000" dirty="0" err="1">
                <a:solidFill>
                  <a:srgbClr val="000066"/>
                </a:solidFill>
              </a:rPr>
              <a:t>oktavnim</a:t>
            </a:r>
            <a:r>
              <a:rPr lang="hr-HR" altLang="en-US" sz="1000" dirty="0">
                <a:solidFill>
                  <a:srgbClr val="000066"/>
                </a:solidFill>
              </a:rPr>
              <a:t> </a:t>
            </a:r>
            <a:r>
              <a:rPr lang="hr-HR" altLang="en-US" sz="1000" dirty="0" err="1">
                <a:solidFill>
                  <a:srgbClr val="000066"/>
                </a:solidFill>
              </a:rPr>
              <a:t>vrednostima</a:t>
            </a:r>
            <a:r>
              <a:rPr lang="hr-HR" altLang="en-US" sz="1000" dirty="0">
                <a:solidFill>
                  <a:srgbClr val="000066"/>
                </a:solidFill>
              </a:rPr>
              <a:t> koeficijenata apsorpcije sve dok suma nepovoljnih odstupanja ne postane manja ili jednaka 0.10.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Tada je </a:t>
            </a:r>
            <a:r>
              <a:rPr lang="hr-HR" altLang="en-US" sz="1000" dirty="0" err="1">
                <a:solidFill>
                  <a:srgbClr val="000066"/>
                </a:solidFill>
              </a:rPr>
              <a:t>ponderisani</a:t>
            </a:r>
            <a:r>
              <a:rPr lang="hr-HR" altLang="en-US" sz="1000" dirty="0">
                <a:solidFill>
                  <a:srgbClr val="000066"/>
                </a:solidFill>
              </a:rPr>
              <a:t> koeficijent </a:t>
            </a:r>
            <a:r>
              <a:rPr lang="hr-HR" altLang="en-US" sz="1000" dirty="0" err="1">
                <a:solidFill>
                  <a:srgbClr val="000066"/>
                </a:solidFill>
              </a:rPr>
              <a:t>apsropcije</a:t>
            </a:r>
            <a:r>
              <a:rPr lang="hr-HR" altLang="en-US" sz="1000" dirty="0">
                <a:solidFill>
                  <a:srgbClr val="000066"/>
                </a:solidFill>
              </a:rPr>
              <a:t> jednak </a:t>
            </a:r>
            <a:r>
              <a:rPr lang="hr-HR" altLang="en-US" sz="1000" dirty="0" err="1">
                <a:solidFill>
                  <a:srgbClr val="000066"/>
                </a:solidFill>
              </a:rPr>
              <a:t>vrednosti</a:t>
            </a:r>
            <a:r>
              <a:rPr lang="hr-HR" altLang="en-US" sz="1000" dirty="0">
                <a:solidFill>
                  <a:srgbClr val="000066"/>
                </a:solidFill>
              </a:rPr>
              <a:t> </a:t>
            </a:r>
            <a:r>
              <a:rPr lang="hr-HR" altLang="en-US" sz="1000" dirty="0" err="1">
                <a:solidFill>
                  <a:srgbClr val="000066"/>
                </a:solidFill>
              </a:rPr>
              <a:t>pomerene</a:t>
            </a:r>
            <a:r>
              <a:rPr lang="hr-HR" altLang="en-US" sz="1000" dirty="0">
                <a:solidFill>
                  <a:srgbClr val="000066"/>
                </a:solidFill>
              </a:rPr>
              <a:t> referentne krive na 500 Hz.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39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Standard utvrđuje i klasifikaciju apsorpcionih materijala na osnovu vrednosti ponderisanog koeficijenta apsorpcije u 6 klasa (A, B, C, D, E i van klase).</a:t>
            </a:r>
            <a:endParaRPr lang="sr-Latn-C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7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1000" dirty="0">
                <a:solidFill>
                  <a:srgbClr val="000066"/>
                </a:solidFill>
              </a:rPr>
              <a:t>Za izračunavanje koeficijenta apsorpcije </a:t>
            </a:r>
            <a:r>
              <a:rPr lang="sr-Latn-RS" altLang="en-US" sz="1000" dirty="0" err="1">
                <a:solidFill>
                  <a:srgbClr val="000066"/>
                </a:solidFill>
              </a:rPr>
              <a:t>apsorpcionih</a:t>
            </a:r>
            <a:r>
              <a:rPr lang="sr-Latn-RS" altLang="en-US" sz="1000" dirty="0">
                <a:solidFill>
                  <a:srgbClr val="000066"/>
                </a:solidFill>
              </a:rPr>
              <a:t> materijala su na raspolaganju različiti kalkulatori. Jedan od njih je raspoloživ na prikazanom linku.</a:t>
            </a: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Prema načinu funkcionisanja u skladu sa namenom, akustički materijali se dele na: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Porozne </a:t>
            </a:r>
            <a:r>
              <a:rPr lang="sr-Latn-RS" sz="1000" dirty="0" err="1">
                <a:solidFill>
                  <a:srgbClr val="000066"/>
                </a:solidFill>
              </a:rPr>
              <a:t>apsorbere</a:t>
            </a:r>
            <a:r>
              <a:rPr lang="sr-Latn-RS" sz="1000" dirty="0">
                <a:solidFill>
                  <a:srgbClr val="000066"/>
                </a:solidFill>
              </a:rPr>
              <a:t>,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Mehaničke (membranske) rezonatore  i</a:t>
            </a:r>
          </a:p>
          <a:p>
            <a:pPr marL="180000" indent="-1800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Akustičke (</a:t>
            </a:r>
            <a:r>
              <a:rPr lang="sr-Latn-RS" sz="1000" dirty="0" err="1">
                <a:solidFill>
                  <a:srgbClr val="000066"/>
                </a:solidFill>
              </a:rPr>
              <a:t>panelne</a:t>
            </a:r>
            <a:r>
              <a:rPr lang="sr-Latn-RS" sz="1000" dirty="0">
                <a:solidFill>
                  <a:srgbClr val="000066"/>
                </a:solidFill>
              </a:rPr>
              <a:t>) rezonatore. 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Porozni </a:t>
            </a:r>
            <a:r>
              <a:rPr lang="sr-Latn-RS" sz="1000" dirty="0" err="1">
                <a:solidFill>
                  <a:srgbClr val="000066"/>
                </a:solidFill>
              </a:rPr>
              <a:t>apsorberi</a:t>
            </a:r>
            <a:r>
              <a:rPr lang="sr-Latn-RS" sz="1000" dirty="0">
                <a:solidFill>
                  <a:srgbClr val="000066"/>
                </a:solidFill>
              </a:rPr>
              <a:t> su namenjeni za apsorpciju zvuka visokih frekvencija, mehanički rezonatori za apsorpciju zvuka srednjih frekvencija, a akustički rezonatori za apsorpciju zvuka niskih frekvencija.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Porozn</a:t>
            </a:r>
            <a:r>
              <a:rPr lang="en-US" sz="10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materijal</a:t>
            </a:r>
            <a:r>
              <a:rPr lang="en-US" sz="10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prožeti porama i sitnim kanalima (tekstilni materijali, staklena ili mineralna vuna,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ili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heraklit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ploče, ...).</a:t>
            </a:r>
            <a:endParaRPr lang="sr-Latn-C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Apsorpcija se ostvaruje prodiranjem zvučne energije u pore i kanale,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ona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usled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trenja pretvara u toplotnu energiju.</a:t>
            </a:r>
            <a:endParaRPr lang="sr-Latn-C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vi-VN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bi mehanizam apsorpcije bio efikasan</a:t>
            </a:r>
            <a:r>
              <a:rPr lang="sr-Latn-C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pore moraju biti međusobno povezane – struktura sa otvorenim porama.</a:t>
            </a:r>
            <a:endParaRPr lang="sr-Latn-R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vi-VN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Ovakvi materijali se mogu “produva</a:t>
            </a:r>
            <a:r>
              <a:rPr lang="sr-Latn-CS" sz="1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vi-VN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ti”.</a:t>
            </a:r>
            <a:endParaRPr lang="sr-Latn-CS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Porozni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apsorberi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se izrađuju u obliku površinskih 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zapremiskih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apsorbera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 mogu biti ravni ili reljefni.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7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30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63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3.jpeg"/><Relationship Id="rId4" Type="http://schemas.openxmlformats.org/officeDocument/2006/relationships/image" Target="../media/image94.wmf"/><Relationship Id="rId9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microsoft.com/office/2007/relationships/media" Target="../media/media2.wav"/><Relationship Id="rId21" Type="http://schemas.openxmlformats.org/officeDocument/2006/relationships/image" Target="../media/image19.png"/><Relationship Id="rId7" Type="http://schemas.microsoft.com/office/2007/relationships/media" Target="../media/media4.wav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audio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3.png"/><Relationship Id="rId5" Type="http://schemas.microsoft.com/office/2007/relationships/media" Target="../media/media3.wav"/><Relationship Id="rId15" Type="http://schemas.openxmlformats.org/officeDocument/2006/relationships/image" Target="../media/image15.wmf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7.wm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19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18.png"/><Relationship Id="rId4" Type="http://schemas.openxmlformats.org/officeDocument/2006/relationships/image" Target="../media/image11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19" Type="http://schemas.openxmlformats.org/officeDocument/2006/relationships/image" Target="../media/image30.jpeg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brandt.net/wp-content/uploads/2014/11/Porous-Absorber-CalculatorV1.56XL97.xls" TargetMode="External"/><Relationship Id="rId7" Type="http://schemas.openxmlformats.org/officeDocument/2006/relationships/image" Target="../media/image12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oleObject" Target="file:///G:\MomirDoc\Nastava\Master%20akademske%20studije\Zastita%20od%20buke%20u%20zivotnoj%20sredini\2020-2021\Predavanja\Porous-Absorber-CalculatorV1.56XL97.xls" TargetMode="External"/><Relationship Id="rId4" Type="http://schemas.openxmlformats.org/officeDocument/2006/relationships/hyperlink" Target="Porous-Absorber-CalculatorV1.56XL97.x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AKUSTIČKA OBRADA PROSTORIJA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>
                <a:solidFill>
                  <a:srgbClr val="000066"/>
                </a:solidFill>
                <a:latin typeface="Arial Black" pitchFamily="34" charset="0"/>
              </a:rPr>
              <a:t>ZAŠTITA OD </a:t>
            </a:r>
            <a:r>
              <a:rPr kumimoji="0" lang="sr-Latn-C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03BAE6-E19A-40E9-8845-7EFA8AB9CC5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2000" y="692696"/>
            <a:ext cx="43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Porozni apsorberi – vrste materijala:</a:t>
            </a:r>
          </a:p>
        </p:txBody>
      </p:sp>
      <p:pic>
        <p:nvPicPr>
          <p:cNvPr id="22" name="Picture 5" descr="akusticka p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03" y="3717031"/>
            <a:ext cx="2822818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mineral w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49" y="1268535"/>
            <a:ext cx="28233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95536" y="5732807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Akustička (poliuretanska) pena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63828" y="3284759"/>
            <a:ext cx="2231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Mineralna vuna</a:t>
            </a:r>
          </a:p>
        </p:txBody>
      </p:sp>
      <p:pic>
        <p:nvPicPr>
          <p:cNvPr id="26" name="Picture 8" descr="azmaf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9418" y="1196751"/>
            <a:ext cx="399355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95936" y="3284983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</a:rPr>
              <a:t>Azmafon - fino raščešljana pamučna vlakana povezana smolom 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995936" y="4593097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</a:rPr>
              <a:t>Reciklirani materijali;</a:t>
            </a:r>
          </a:p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000066"/>
                </a:solidFill>
              </a:rPr>
              <a:t>O</a:t>
            </a:r>
            <a:r>
              <a:rPr lang="pt-BR" sz="1600" b="1" dirty="0">
                <a:solidFill>
                  <a:srgbClr val="000066"/>
                </a:solidFill>
              </a:rPr>
              <a:t>deća, pena, drvo, metal</a:t>
            </a:r>
            <a:r>
              <a:rPr lang="sr-Latn-CS" sz="1600" b="1" dirty="0">
                <a:solidFill>
                  <a:srgbClr val="000066"/>
                </a:solidFill>
              </a:rPr>
              <a:t>,</a:t>
            </a:r>
            <a:r>
              <a:rPr lang="pt-BR" sz="1600" b="1" dirty="0">
                <a:solidFill>
                  <a:srgbClr val="000066"/>
                </a:solidFill>
              </a:rPr>
              <a:t> plastika, guma</a:t>
            </a:r>
            <a:r>
              <a:rPr lang="sr-Latn-CS" sz="1600" b="1" dirty="0">
                <a:solidFill>
                  <a:srgbClr val="000066"/>
                </a:solidFill>
              </a:rPr>
              <a:t>, ...</a:t>
            </a:r>
            <a:endParaRPr lang="hr-HR" sz="1600" b="1" dirty="0">
              <a:solidFill>
                <a:srgbClr val="000066"/>
              </a:solidFill>
            </a:endParaRPr>
          </a:p>
        </p:txBody>
      </p:sp>
      <p:pic>
        <p:nvPicPr>
          <p:cNvPr id="55300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890" y="3404764"/>
            <a:ext cx="123825" cy="123825"/>
          </a:xfrm>
          <a:prstGeom prst="rect">
            <a:avLst/>
          </a:prstGeom>
          <a:noFill/>
        </p:spPr>
      </p:pic>
      <p:pic>
        <p:nvPicPr>
          <p:cNvPr id="19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844137"/>
            <a:ext cx="123825" cy="123825"/>
          </a:xfrm>
          <a:prstGeom prst="rect">
            <a:avLst/>
          </a:prstGeom>
          <a:noFill/>
        </p:spPr>
      </p:pic>
      <p:pic>
        <p:nvPicPr>
          <p:cNvPr id="20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402062"/>
            <a:ext cx="123825" cy="123825"/>
          </a:xfrm>
          <a:prstGeom prst="rect">
            <a:avLst/>
          </a:prstGeom>
          <a:noFill/>
        </p:spPr>
      </p:pic>
      <p:pic>
        <p:nvPicPr>
          <p:cNvPr id="21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1534" y="5070375"/>
            <a:ext cx="123825" cy="123825"/>
          </a:xfrm>
          <a:prstGeom prst="rect">
            <a:avLst/>
          </a:prstGeom>
          <a:noFill/>
        </p:spPr>
      </p:pic>
      <p:pic>
        <p:nvPicPr>
          <p:cNvPr id="27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8577" y="4714986"/>
            <a:ext cx="123825" cy="123825"/>
          </a:xfrm>
          <a:prstGeom prst="rect">
            <a:avLst/>
          </a:prstGeom>
          <a:noFill/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2C3D02C-87B8-4FEF-9464-C23F24D8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403648" y="1268760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Koeficijent apsorpcije poroznih materijala zavisi od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699792" y="1844824"/>
            <a:ext cx="45365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</a:rPr>
              <a:t>Frekvencije zvuka,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</a:rPr>
              <a:t>Poroznosti materijala,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Debljine sloja materijala,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</a:rPr>
              <a:t>Otpora strujanju zvuka,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</a:rPr>
              <a:t>Položaja materijala u odnosu na zid (reflektujuću površinu).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F0D52-E8D9-4665-B1AB-F5674FBA002C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72D58049-E692-4EF0-90CA-62D16AB0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372D4CB-B9C0-45CE-B618-57A01C0C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78E414D-7317-41CE-97E3-2B91B61D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907704" y="4374396"/>
            <a:ext cx="576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Zvučna apsorpcija beskonačno debelog sloja materijala</a:t>
            </a:r>
          </a:p>
        </p:txBody>
      </p:sp>
      <p:pic>
        <p:nvPicPr>
          <p:cNvPr id="16" name="Picture 4" descr="Apsorpcija beskonacnog sloja materijala"/>
          <p:cNvPicPr>
            <a:picLocks noChangeAspect="1" noChangeArrowheads="1"/>
          </p:cNvPicPr>
          <p:nvPr/>
        </p:nvPicPr>
        <p:blipFill>
          <a:blip r:embed="rId3" cstate="print"/>
          <a:srcRect l="3112" t="3544" r="4144" b="1385"/>
          <a:stretch>
            <a:fillRect/>
          </a:stretch>
        </p:blipFill>
        <p:spPr bwMode="auto">
          <a:xfrm>
            <a:off x="2007149" y="1278052"/>
            <a:ext cx="4941115" cy="294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99592" y="76470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poroznosti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92467" y="2047667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800" b="1" dirty="0"/>
              <a:t>σ</a:t>
            </a:r>
            <a:r>
              <a:rPr lang="sr-Latn-CS" sz="1800" b="1" dirty="0"/>
              <a:t> - poroznost materijala</a:t>
            </a:r>
          </a:p>
        </p:txBody>
      </p:sp>
      <p:pic>
        <p:nvPicPr>
          <p:cNvPr id="26" name="Picture 25" descr="181113.jpg"/>
          <p:cNvPicPr>
            <a:picLocks noChangeAspect="1"/>
          </p:cNvPicPr>
          <p:nvPr/>
        </p:nvPicPr>
        <p:blipFill>
          <a:blip r:embed="rId4" cstate="print"/>
          <a:srcRect l="42660" t="16400" r="9817" b="20826"/>
          <a:stretch>
            <a:fillRect/>
          </a:stretch>
        </p:blipFill>
        <p:spPr>
          <a:xfrm>
            <a:off x="323528" y="4950460"/>
            <a:ext cx="726849" cy="720080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34353" y="4899938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Prema poroznosti, potrebna debljina sloja mineralne vune za maksimalnu apsorpciju zvuka iznosi oko 90 cm.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05944-3323-49B7-B0C5-8A1B85C0FA2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5">
            <a:extLst>
              <a:ext uri="{FF2B5EF4-FFF2-40B4-BE49-F238E27FC236}">
                <a16:creationId xmlns:a16="http://schemas.microsoft.com/office/drawing/2014/main" id="{9950FBE8-7832-4788-B11D-08474A041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BB46400-64F4-4FCE-9CA9-31E2A3CD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5D92AA3-5FB8-4149-B7C4-7DA5741B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99592" y="76470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71600" y="1558709"/>
            <a:ext cx="439248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</a:rPr>
              <a:t>Materijal veće debljine apsorbuje veću količinu zvučne energije zbog dužeg puta zvučnih talasa kroz materijal.</a:t>
            </a:r>
          </a:p>
          <a:p>
            <a:pPr marL="288000" indent="-288000" algn="just">
              <a:lnSpc>
                <a:spcPct val="150000"/>
              </a:lnSpc>
              <a:spcBef>
                <a:spcPts val="600"/>
              </a:spcBef>
            </a:pPr>
            <a:endParaRPr lang="hr-HR" sz="1800" b="1" dirty="0">
              <a:solidFill>
                <a:srgbClr val="000066"/>
              </a:solidFill>
            </a:endParaRPr>
          </a:p>
          <a:p>
            <a:pPr marL="288000" indent="-288000" algn="just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Kod tanjih materijala se pojavljuje i efekat refleksije talasa od zida na kojem je postavljen materijal.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4" descr="jelak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006" y="1449687"/>
            <a:ext cx="2133600" cy="1951038"/>
          </a:xfrm>
          <a:prstGeom prst="rect">
            <a:avLst/>
          </a:prstGeom>
          <a:noFill/>
        </p:spPr>
      </p:pic>
      <p:pic>
        <p:nvPicPr>
          <p:cNvPr id="16" name="Picture 5" descr="jela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036" y="3551674"/>
            <a:ext cx="2019300" cy="1974850"/>
          </a:xfrm>
          <a:prstGeom prst="rect">
            <a:avLst/>
          </a:prstGeom>
          <a:noFill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8B71D-5F14-4EC0-917E-43E07C686E79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019D240A-FF0A-4DB9-8A24-A428C15A9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7BD3F4E-EABC-4B3B-93B2-939FFCBA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4C429E6-9224-47E6-BD9D-61FE5697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20312" y="1350060"/>
            <a:ext cx="5760000" cy="4296380"/>
            <a:chOff x="1620312" y="1700808"/>
            <a:chExt cx="5760000" cy="4296380"/>
          </a:xfrm>
        </p:grpSpPr>
        <p:pic>
          <p:nvPicPr>
            <p:cNvPr id="19" name="Picture 6" descr="jelak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0312" y="1700808"/>
              <a:ext cx="5760000" cy="4296380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 bwMode="auto">
            <a:xfrm flipV="1">
              <a:off x="6300192" y="5872591"/>
              <a:ext cx="683631" cy="4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1767922" y="1986487"/>
              <a:ext cx="4546" cy="6163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99592" y="76470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8808F1-4F5E-4188-86CB-EB6FFFB913BD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84318478-A1EC-47A2-8FC5-6895B616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DB5FE23-8879-401C-8553-40CD0DCD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72C1F44-E6BE-478F-A3BA-90D6FC947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99592" y="76470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560" y="5670540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  <a:latin typeface="Arial" charset="0"/>
              </a:rPr>
              <a:t>Podaci proizvođača – uticaj debljine mineralne vune na koeficijent apsorpcije </a:t>
            </a:r>
            <a:endParaRPr lang="hr-HR" sz="16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1" name="Picture 4" descr="mineral_wool_graph"/>
          <p:cNvPicPr>
            <a:picLocks noChangeAspect="1" noChangeArrowheads="1"/>
          </p:cNvPicPr>
          <p:nvPr/>
        </p:nvPicPr>
        <p:blipFill>
          <a:blip r:embed="rId3" cstate="print"/>
          <a:srcRect b="3079"/>
          <a:stretch>
            <a:fillRect/>
          </a:stretch>
        </p:blipFill>
        <p:spPr bwMode="auto">
          <a:xfrm>
            <a:off x="1187624" y="1136806"/>
            <a:ext cx="6804000" cy="45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01176-32F4-4947-A746-FA4DC50A920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6D7EE905-9D00-4E52-B265-59FEDB5B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0092679-F1FE-494B-A439-5126642F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8F2486D-ADD8-4AA9-A9BB-1F16E9D7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043608" y="1037397"/>
            <a:ext cx="6913463" cy="4489127"/>
            <a:chOff x="1187624" y="1412776"/>
            <a:chExt cx="6913463" cy="4489127"/>
          </a:xfrm>
        </p:grpSpPr>
        <p:grpSp>
          <p:nvGrpSpPr>
            <p:cNvPr id="19" name="Group 18"/>
            <p:cNvGrpSpPr/>
            <p:nvPr/>
          </p:nvGrpSpPr>
          <p:grpSpPr>
            <a:xfrm>
              <a:off x="1187624" y="1412776"/>
              <a:ext cx="6913463" cy="4489127"/>
              <a:chOff x="1187624" y="1412776"/>
              <a:chExt cx="6913463" cy="4489127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1412776"/>
                <a:ext cx="6913463" cy="448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436377" y="3134631"/>
                <a:ext cx="2376264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600" b="1" dirty="0">
                    <a:latin typeface="Arial" charset="0"/>
                  </a:rPr>
                  <a:t>koeficijent apsorpcije </a:t>
                </a:r>
                <a:endParaRPr lang="hr-HR" sz="1600" b="1" dirty="0">
                  <a:latin typeface="Arial" charset="0"/>
                </a:endParaRP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5100351" y="5654087"/>
                <a:ext cx="2108508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600" b="1" dirty="0">
                    <a:latin typeface="Arial" charset="0"/>
                  </a:rPr>
                  <a:t>debljina podloge [m]</a:t>
                </a:r>
                <a:endParaRPr lang="hr-HR" sz="1600" b="1" dirty="0">
                  <a:latin typeface="Arial" charset="0"/>
                </a:endParaRPr>
              </a:p>
            </p:txBody>
          </p:sp>
        </p:grp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351430" y="4337078"/>
              <a:ext cx="1944216" cy="8840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 anchorCtr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/>
                <a:t>Mineralna vuna - otpor strujanja </a:t>
              </a:r>
            </a:p>
            <a:p>
              <a:pPr>
                <a:spcBef>
                  <a:spcPts val="0"/>
                </a:spcBef>
              </a:pPr>
              <a:r>
                <a:rPr lang="sr-Latn-CS" sz="1600" b="1" dirty="0"/>
                <a:t>10 000 [Pas/m</a:t>
              </a:r>
              <a:r>
                <a:rPr lang="sr-Latn-CS" sz="1600" b="1" baseline="30000" dirty="0"/>
                <a:t>2</a:t>
              </a:r>
              <a:r>
                <a:rPr lang="sr-Latn-CS" sz="1600" b="1" dirty="0"/>
                <a:t>]</a:t>
              </a: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otpora strujanja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45A0A-71C6-4147-A056-9DC496ECA06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96609A63-D2B2-4ED0-BE87-7AACD38A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428CB6FA-A8F7-4109-BD0C-C6DE9E4C3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938C07D7-8FC9-4E76-93BD-CA606DE3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692696"/>
            <a:ext cx="8208912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1520" y="1731523"/>
            <a:ext cx="4032448" cy="3270557"/>
            <a:chOff x="251520" y="1700808"/>
            <a:chExt cx="4032448" cy="3270557"/>
          </a:xfrm>
        </p:grpSpPr>
        <p:pic>
          <p:nvPicPr>
            <p:cNvPr id="19" name="Picture 4" descr="Povoljan i nepovoljan  pol aps mater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251520" y="2105521"/>
              <a:ext cx="3887788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67544" y="4232701"/>
              <a:ext cx="3816424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i="1" dirty="0">
                  <a:solidFill>
                    <a:srgbClr val="000066"/>
                  </a:solidFill>
                </a:rPr>
                <a:t>Profil brzine </a:t>
              </a:r>
              <a:r>
                <a:rPr lang="sr-Latn-CS" sz="1600" b="1" i="1" dirty="0">
                  <a:solidFill>
                    <a:srgbClr val="FF0000"/>
                  </a:solidFill>
                </a:rPr>
                <a:t>v</a:t>
              </a:r>
              <a:r>
                <a:rPr lang="sr-Latn-CS" sz="1600" b="1" i="1" dirty="0">
                  <a:solidFill>
                    <a:srgbClr val="000066"/>
                  </a:solidFill>
                </a:rPr>
                <a:t> zvuka talasne dužine </a:t>
              </a:r>
              <a:r>
                <a:rPr lang="sr-Latn-CS" sz="1600" b="1" i="1" dirty="0">
                  <a:solidFill>
                    <a:srgbClr val="FF0000"/>
                  </a:solidFill>
                  <a:sym typeface="Symbol"/>
                </a:rPr>
                <a:t></a:t>
              </a:r>
              <a:r>
                <a:rPr lang="sr-Latn-CS" sz="1600" b="1" i="1" dirty="0">
                  <a:solidFill>
                    <a:srgbClr val="000066"/>
                  </a:solidFill>
                  <a:sym typeface="Symbol"/>
                </a:rPr>
                <a:t> i položaj poroznog apsorbera debljine d u odnosu na zid (reflektujuću površinu)</a:t>
              </a:r>
              <a:r>
                <a:rPr lang="sr-Latn-CS" sz="1600" b="1" i="1" dirty="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216224" y="1700808"/>
              <a:ext cx="1123528" cy="333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  <a:spcBef>
                  <a:spcPts val="0"/>
                </a:spcBef>
              </a:pPr>
              <a:r>
                <a:rPr lang="sr-Latn-CS" sz="1400" b="1" dirty="0"/>
                <a:t>porozni apsorber</a:t>
              </a: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728392" y="1700808"/>
              <a:ext cx="1123528" cy="333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  <a:spcBef>
                  <a:spcPts val="0"/>
                </a:spcBef>
              </a:pPr>
              <a:r>
                <a:rPr lang="sr-Latn-CS" sz="1400" b="1" dirty="0"/>
                <a:t>reflektujuća površina</a:t>
              </a:r>
            </a:p>
          </p:txBody>
        </p:sp>
        <p:cxnSp>
          <p:nvCxnSpPr>
            <p:cNvPr id="31" name="Straight Arrow Connector 30"/>
            <p:cNvCxnSpPr>
              <a:stCxn id="26" idx="2"/>
            </p:cNvCxnSpPr>
            <p:nvPr/>
          </p:nvCxnSpPr>
          <p:spPr bwMode="auto">
            <a:xfrm>
              <a:off x="1777988" y="2034233"/>
              <a:ext cx="478" cy="3230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>
              <a:stCxn id="26" idx="2"/>
            </p:cNvCxnSpPr>
            <p:nvPr/>
          </p:nvCxnSpPr>
          <p:spPr bwMode="auto">
            <a:xfrm>
              <a:off x="1777988" y="2034233"/>
              <a:ext cx="1497868" cy="314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27" idx="2"/>
            </p:cNvCxnSpPr>
            <p:nvPr/>
          </p:nvCxnSpPr>
          <p:spPr bwMode="auto">
            <a:xfrm flipH="1">
              <a:off x="2051720" y="2034233"/>
              <a:ext cx="1238436" cy="6026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7" idx="2"/>
            </p:cNvCxnSpPr>
            <p:nvPr/>
          </p:nvCxnSpPr>
          <p:spPr bwMode="auto">
            <a:xfrm>
              <a:off x="3290156" y="2034233"/>
              <a:ext cx="561764" cy="314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4499992" y="1257664"/>
            <a:ext cx="4409803" cy="5123664"/>
            <a:chOff x="4499992" y="1340768"/>
            <a:chExt cx="4409803" cy="5123664"/>
          </a:xfrm>
        </p:grpSpPr>
        <p:grpSp>
          <p:nvGrpSpPr>
            <p:cNvPr id="39" name="Group 38"/>
            <p:cNvGrpSpPr/>
            <p:nvPr/>
          </p:nvGrpSpPr>
          <p:grpSpPr>
            <a:xfrm>
              <a:off x="4499992" y="1340768"/>
              <a:ext cx="4409803" cy="5123664"/>
              <a:chOff x="4499992" y="1340768"/>
              <a:chExt cx="4409803" cy="5123664"/>
            </a:xfrm>
          </p:grpSpPr>
          <p:pic>
            <p:nvPicPr>
              <p:cNvPr id="21" name="Picture 5" descr="Zvucno polje u blizini refl povrsi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03" t="2522" r="3351"/>
              <a:stretch>
                <a:fillRect/>
              </a:stretch>
            </p:blipFill>
            <p:spPr bwMode="auto">
              <a:xfrm>
                <a:off x="4499992" y="1340768"/>
                <a:ext cx="4409803" cy="5123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659998" y="1799431"/>
                <a:ext cx="1123528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velika brzina,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mali pritisak</a:t>
                </a: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436096" y="1432568"/>
                <a:ext cx="1224136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veliki pritisak,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mala brzina</a:t>
                </a:r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6904856" y="1432568"/>
                <a:ext cx="1123528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velika brzina,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mali pritisak</a:t>
                </a: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596336" y="1799431"/>
                <a:ext cx="1224136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veliki pritisak,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mala brzina</a:t>
                </a:r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7236006" y="3645314"/>
                <a:ext cx="194421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sr-Latn-CS" sz="1400" b="1" dirty="0"/>
                  <a:t>Reflektujuća  površina</a:t>
                </a:r>
              </a:p>
            </p:txBody>
          </p:sp>
        </p:grp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 rot="16200000">
              <a:off x="4459506" y="2821414"/>
              <a:ext cx="13045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400" b="1" dirty="0"/>
                <a:t>Talasni front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3782CA-55A9-417B-A392-4F00A6C104E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ectangle 15">
            <a:extLst>
              <a:ext uri="{FF2B5EF4-FFF2-40B4-BE49-F238E27FC236}">
                <a16:creationId xmlns:a16="http://schemas.microsoft.com/office/drawing/2014/main" id="{FEC7F5FB-0535-4A05-895A-230099D4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E3DF7931-11B8-44BC-80C0-CDFA1F19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DC26609-7C7A-4472-9FC1-2C159A7C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07704" y="5394121"/>
            <a:ext cx="547260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pri različitim rastojanjima tankog sloja tkanine od zida</a:t>
            </a:r>
            <a:r>
              <a:rPr lang="sr-Latn-CS" sz="1600" b="1" i="1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907704" y="1433681"/>
            <a:ext cx="5689600" cy="3867150"/>
            <a:chOff x="971600" y="1556792"/>
            <a:chExt cx="5689600" cy="3867150"/>
          </a:xfrm>
        </p:grpSpPr>
        <p:pic>
          <p:nvPicPr>
            <p:cNvPr id="30" name="Picture 4" descr="Apsorpcija u fji udaljenosti od zid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556792"/>
              <a:ext cx="5689600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 bwMode="auto">
            <a:xfrm flipH="1">
              <a:off x="4488110" y="2204864"/>
              <a:ext cx="11882" cy="26691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417155" y="4897418"/>
              <a:ext cx="1356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sr-Latn-CS" sz="1200" b="1" i="1" dirty="0">
                  <a:solidFill>
                    <a:srgbClr val="990000"/>
                  </a:solidFill>
                </a:rPr>
                <a:t>9</a:t>
              </a: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308304" y="2729825"/>
            <a:ext cx="1296144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f</a:t>
            </a:r>
            <a:r>
              <a:rPr lang="sr-Latn-CS" sz="1600" b="1" dirty="0">
                <a:solidFill>
                  <a:srgbClr val="000066"/>
                </a:solidFill>
              </a:rPr>
              <a:t> = 950 Hz;</a:t>
            </a:r>
          </a:p>
          <a:p>
            <a:pPr algn="l">
              <a:spcBef>
                <a:spcPts val="1200"/>
              </a:spcBef>
            </a:pPr>
            <a:r>
              <a:rPr lang="sr-Latn-CS" sz="1600" b="1" i="1" dirty="0">
                <a:solidFill>
                  <a:srgbClr val="000066"/>
                </a:solidFill>
                <a:sym typeface="Symbol"/>
              </a:rPr>
              <a:t></a:t>
            </a:r>
            <a:r>
              <a:rPr lang="sr-Latn-CS" sz="1600" b="1" dirty="0">
                <a:solidFill>
                  <a:srgbClr val="000066"/>
                </a:solidFill>
                <a:sym typeface="Symbol"/>
              </a:rPr>
              <a:t> = 36 cm;</a:t>
            </a:r>
          </a:p>
          <a:p>
            <a:pPr algn="l">
              <a:spcBef>
                <a:spcPts val="1200"/>
              </a:spcBef>
            </a:pPr>
            <a:r>
              <a:rPr lang="sr-Latn-CS" sz="1600" b="1" i="1" dirty="0">
                <a:solidFill>
                  <a:srgbClr val="990000"/>
                </a:solidFill>
                <a:sym typeface="Symbol"/>
              </a:rPr>
              <a:t></a:t>
            </a:r>
            <a:r>
              <a:rPr lang="sr-Latn-CS" sz="1600" b="1" dirty="0">
                <a:solidFill>
                  <a:srgbClr val="990000"/>
                </a:solidFill>
                <a:sym typeface="Symbol"/>
              </a:rPr>
              <a:t>/4 = 9 cm;</a:t>
            </a:r>
            <a:endParaRPr lang="sr-Latn-CS" sz="1600" b="1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2BFF86-94B4-4FFB-87F5-035E06E4CCF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5">
            <a:extLst>
              <a:ext uri="{FF2B5EF4-FFF2-40B4-BE49-F238E27FC236}">
                <a16:creationId xmlns:a16="http://schemas.microsoft.com/office/drawing/2014/main" id="{B177402E-7E8B-4C13-B1DD-CEB06B02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1FD34A5-6A22-4EDE-BD21-325DB3A8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FB0A8FA-3489-4C2A-8DB2-734700DD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835696" y="5322113"/>
            <a:ext cx="547260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pri rastojanju tankog sloja tkanine 9 cm od zida </a:t>
            </a:r>
            <a:r>
              <a:rPr lang="sr-Latn-CS" sz="1600" b="1" i="1" dirty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6" name="Picture 7" descr="apsorpconi materij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288" y="1445294"/>
            <a:ext cx="5220000" cy="38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F8A68-AACC-4E82-86F8-75CCE35F74F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A98E401B-3864-4F2D-B3F5-797AEFC2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22B5529-937D-4CD6-9199-AAD20270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22154E4-6230-4089-BB3E-34091EEA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0A5564-0C2C-4DFF-84CC-FDBBB466848F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AKUSTIČKA OBRADA PROSTORIJA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544" y="1932707"/>
            <a:ext cx="8244056" cy="4304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akustičke obrade prostorija;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Efekti akustičke obrade prostorija;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Porozni apsorberi;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Mehanički rezonatori;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Akustički rezonatori;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Akustički apsorberi promenljivih karakteristika;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Primeri primene i načina ugradnje akustičkih </a:t>
            </a: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apsorbera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Poređenje akustičkih materijala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Izračunavanje koeficijenta apsorpcije.</a:t>
            </a:r>
            <a:endParaRPr lang="vi-VN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 descr="Sound GIF - Find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6020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757AB1B0-FC9C-498A-AE54-6E4AAE646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835696" y="5682153"/>
            <a:ext cx="5472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za porozni apsorber debljine 2.5 cm na različitim rastojanjima od zida</a:t>
            </a:r>
            <a:endParaRPr lang="sr-Latn-CS" sz="1600" b="1" i="1" dirty="0">
              <a:solidFill>
                <a:srgbClr val="000066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51720" y="1486857"/>
            <a:ext cx="4896544" cy="4197241"/>
            <a:chOff x="2051720" y="1765597"/>
            <a:chExt cx="4896544" cy="4197241"/>
          </a:xfrm>
        </p:grpSpPr>
        <p:pic>
          <p:nvPicPr>
            <p:cNvPr id="11" name="Picture 4" descr="ap6_alfa_vs_zrak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2051720" y="1765597"/>
              <a:ext cx="4896544" cy="4197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16200000">
              <a:off x="1141747" y="3428751"/>
              <a:ext cx="237626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latin typeface="Arial" charset="0"/>
                </a:rPr>
                <a:t>Koeficijent apsorpcije 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35896" y="5716756"/>
              <a:ext cx="2108508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Frekvencija</a:t>
              </a:r>
              <a:r>
                <a:rPr lang="sr-Latn-CS" sz="1400" b="1" dirty="0">
                  <a:latin typeface="Arial" charset="0"/>
                </a:rPr>
                <a:t> [Hz]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580384" y="3501008"/>
              <a:ext cx="1575792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Vazdušni prostor između zida i apsorbera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572000" y="4366265"/>
              <a:ext cx="157579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Debljina materijala 2.5 cm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572000" y="2924944"/>
              <a:ext cx="157579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solidFill>
                    <a:srgbClr val="990000"/>
                  </a:solidFill>
                </a:rPr>
                <a:t>Rastojanje od zida [cm]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75975" y="3113433"/>
              <a:ext cx="221608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2.5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08281" y="3366559"/>
              <a:ext cx="220790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0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921152" y="2817298"/>
              <a:ext cx="144016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23559" y="2506081"/>
              <a:ext cx="216024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7.5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8480DE-9DEF-41E8-8D28-72FF23EC4F24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Rectangle 15">
            <a:extLst>
              <a:ext uri="{FF2B5EF4-FFF2-40B4-BE49-F238E27FC236}">
                <a16:creationId xmlns:a16="http://schemas.microsoft.com/office/drawing/2014/main" id="{82E351FC-CA1F-416F-9A18-785AEB7B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86DDC5D-CF44-4963-B542-7C9F4C40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1B52E9A-97D9-419D-89D9-6F5BE040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površinske mase apsorbera na koeficijent prenošenja: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9" name="Group 54">
            <a:extLst>
              <a:ext uri="{FF2B5EF4-FFF2-40B4-BE49-F238E27FC236}">
                <a16:creationId xmlns:a16="http://schemas.microsoft.com/office/drawing/2014/main" id="{8EBB9D39-7A70-405F-B436-82C119610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527"/>
              </p:ext>
            </p:extLst>
          </p:nvPr>
        </p:nvGraphicFramePr>
        <p:xfrm>
          <a:off x="6156176" y="1350577"/>
          <a:ext cx="2160000" cy="4680003"/>
        </p:xfrm>
        <a:graphic>
          <a:graphicData uri="http://schemas.openxmlformats.org/drawingml/2006/table">
            <a:tbl>
              <a:tblPr/>
              <a:tblGrid>
                <a:gridCol w="108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 </a:t>
                      </a: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[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%</a:t>
                      </a: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kumimoji="0" lang="sr-Latn-C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266738" y="1134036"/>
            <a:ext cx="4362275" cy="3690768"/>
            <a:chOff x="1266738" y="1916114"/>
            <a:chExt cx="4362275" cy="3690768"/>
          </a:xfrm>
        </p:grpSpPr>
        <p:pic>
          <p:nvPicPr>
            <p:cNvPr id="27" name="Picture 4" descr="Obloga ispred poroznog materijala 2"/>
            <p:cNvPicPr>
              <a:picLocks noChangeAspect="1" noChangeArrowheads="1"/>
            </p:cNvPicPr>
            <p:nvPr/>
          </p:nvPicPr>
          <p:blipFill>
            <a:blip r:embed="rId3" cstate="print"/>
            <a:srcRect l="4765" r="2074"/>
            <a:stretch>
              <a:fillRect/>
            </a:stretch>
          </p:blipFill>
          <p:spPr bwMode="auto">
            <a:xfrm>
              <a:off x="1266738" y="1916114"/>
              <a:ext cx="4362275" cy="369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3470577" y="5276407"/>
              <a:ext cx="683631" cy="46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1383968" y="2668591"/>
              <a:ext cx="4546" cy="6163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115616" y="5094476"/>
            <a:ext cx="4536504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2000" b="1" i="1" dirty="0">
                <a:solidFill>
                  <a:srgbClr val="000066"/>
                </a:solidFill>
                <a:sym typeface="Symbol"/>
              </a:rPr>
              <a:t></a:t>
            </a:r>
            <a:r>
              <a:rPr lang="pl-PL" sz="1600" b="1" dirty="0">
                <a:solidFill>
                  <a:srgbClr val="000066"/>
                </a:solidFill>
              </a:rPr>
              <a:t> - koeficijent prenošenja (transmisije) zvuka;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m</a:t>
            </a:r>
            <a:r>
              <a:rPr lang="pl-PL" sz="1600" b="1" baseline="-25000" dirty="0">
                <a:solidFill>
                  <a:srgbClr val="000066"/>
                </a:solidFill>
              </a:rPr>
              <a:t>s</a:t>
            </a:r>
            <a:r>
              <a:rPr lang="pl-PL" sz="1600" b="1" dirty="0">
                <a:solidFill>
                  <a:srgbClr val="000066"/>
                </a:solidFill>
              </a:rPr>
              <a:t> [kg/m</a:t>
            </a:r>
            <a:r>
              <a:rPr lang="pl-PL" sz="1600" b="1" baseline="30000" dirty="0">
                <a:solidFill>
                  <a:srgbClr val="000066"/>
                </a:solidFill>
              </a:rPr>
              <a:t>2</a:t>
            </a:r>
            <a:r>
              <a:rPr lang="pl-PL" sz="1600" b="1" dirty="0">
                <a:solidFill>
                  <a:srgbClr val="000066"/>
                </a:solidFill>
              </a:rPr>
              <a:t>] – površinska masa apsorbera;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60" y="4734436"/>
            <a:ext cx="54726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Obloga (tanka folija) ispred apsorpcionog materijala: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35F4F3-9FD7-48AC-AB0F-807BEE7B65F4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6B399-D34F-4ADD-96BF-250E9688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521864D-D12E-4E29-AD62-E5743AD8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31823D3-D61A-44C8-AEE9-C64ACEC8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Zavese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63688" y="1062028"/>
            <a:ext cx="4320480" cy="2552577"/>
            <a:chOff x="179512" y="1592797"/>
            <a:chExt cx="4320480" cy="2552577"/>
          </a:xfrm>
        </p:grpSpPr>
        <p:pic>
          <p:nvPicPr>
            <p:cNvPr id="18" name="Picture 6" descr="Apsorpcija zaves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92" y="1592797"/>
              <a:ext cx="4320000" cy="253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835696" y="1868198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Lake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720245" y="1873121"/>
              <a:ext cx="567680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Srednje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803471" y="1876905"/>
              <a:ext cx="415280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Teške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 rot="16200000">
              <a:off x="-530966" y="2555302"/>
              <a:ext cx="1682566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100" b="1" dirty="0">
                  <a:latin typeface="Arial" charset="0"/>
                </a:rPr>
                <a:t>Koeficijent apsorpcije </a:t>
              </a:r>
              <a:endParaRPr lang="hr-HR" sz="1100" b="1" dirty="0">
                <a:latin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835696" y="3883764"/>
              <a:ext cx="13040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100" b="1" dirty="0">
                  <a:latin typeface="Arial" charset="0"/>
                </a:rPr>
                <a:t>Frekvencija [Hz]</a:t>
              </a:r>
              <a:endParaRPr lang="hr-HR" sz="1100" b="1" dirty="0"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14281" y="3569559"/>
            <a:ext cx="4320000" cy="2555879"/>
            <a:chOff x="1714281" y="3848299"/>
            <a:chExt cx="4320000" cy="2555879"/>
          </a:xfrm>
        </p:grpSpPr>
        <p:grpSp>
          <p:nvGrpSpPr>
            <p:cNvPr id="37" name="Group 36"/>
            <p:cNvGrpSpPr/>
            <p:nvPr/>
          </p:nvGrpSpPr>
          <p:grpSpPr>
            <a:xfrm>
              <a:off x="1714281" y="3848299"/>
              <a:ext cx="4320000" cy="2555879"/>
              <a:chOff x="4644000" y="1589495"/>
              <a:chExt cx="4320000" cy="2555879"/>
            </a:xfrm>
          </p:grpSpPr>
          <p:pic>
            <p:nvPicPr>
              <p:cNvPr id="16" name="Picture 5" descr="Apsorpcija zavesa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4000" y="1589495"/>
                <a:ext cx="4320000" cy="254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3979774" y="2567818"/>
                <a:ext cx="1682566" cy="2616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100" b="1" dirty="0">
                    <a:latin typeface="Arial" charset="0"/>
                  </a:rPr>
                  <a:t>Koeficijent apsorpcije </a:t>
                </a:r>
                <a:endParaRPr lang="hr-HR" sz="1100" b="1" dirty="0">
                  <a:latin typeface="Arial" charset="0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6300192" y="3883764"/>
                <a:ext cx="1304000" cy="2616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100" b="1" dirty="0">
                    <a:latin typeface="Arial" charset="0"/>
                  </a:rPr>
                  <a:t>Frekvencija [Hz]</a:t>
                </a:r>
                <a:endParaRPr lang="hr-HR" sz="1100" b="1" dirty="0">
                  <a:latin typeface="Arial" charset="0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7279347" y="1898225"/>
                <a:ext cx="792088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Vise ravno</a:t>
                </a: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7274567" y="2096731"/>
                <a:ext cx="1656184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Naborane na 50% površine</a:t>
                </a: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7285173" y="2312452"/>
                <a:ext cx="1656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Naborane na 40% površine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H="1">
              <a:off x="5714345" y="4141219"/>
              <a:ext cx="1923" cy="2237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814803" y="4129210"/>
              <a:ext cx="2197357" cy="647154"/>
            </a:xfrm>
            <a:prstGeom prst="rect">
              <a:avLst/>
            </a:prstGeom>
            <a:noFill/>
            <a:ln w="222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6194" name="Picture 2" descr="Zavesa bež 6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2" y="2662719"/>
            <a:ext cx="2769602" cy="18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6A061F-7002-42A4-9EBD-3CAFB13817B7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tangle 15">
            <a:extLst>
              <a:ext uri="{FF2B5EF4-FFF2-40B4-BE49-F238E27FC236}">
                <a16:creationId xmlns:a16="http://schemas.microsoft.com/office/drawing/2014/main" id="{426F5811-14B1-4489-ABD0-B78475C50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AD3B92A-181B-450F-A26B-BC656546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2384657-2AEA-482E-81C0-97CCC456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183560" y="1712421"/>
            <a:ext cx="30608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Uticaj </a:t>
            </a:r>
            <a:r>
              <a:rPr lang="pl-PL" sz="1600" b="1" i="1" dirty="0">
                <a:solidFill>
                  <a:srgbClr val="000066"/>
                </a:solidFill>
              </a:rPr>
              <a:t>težine</a:t>
            </a:r>
            <a:r>
              <a:rPr lang="pl-PL" sz="1600" b="1" dirty="0">
                <a:solidFill>
                  <a:srgbClr val="000066"/>
                </a:solidFill>
              </a:rPr>
              <a:t> zavese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[Beranek]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37262" y="4797152"/>
            <a:ext cx="30608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Uticaj </a:t>
            </a:r>
            <a:r>
              <a:rPr lang="pl-PL" sz="1600" b="1" i="1" dirty="0">
                <a:solidFill>
                  <a:srgbClr val="000066"/>
                </a:solidFill>
              </a:rPr>
              <a:t>nabiranja</a:t>
            </a:r>
            <a:r>
              <a:rPr lang="pl-PL" sz="1600" b="1" dirty="0">
                <a:solidFill>
                  <a:srgbClr val="000066"/>
                </a:solidFill>
              </a:rPr>
              <a:t> zavese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[Harris]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Tepisi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51620" y="1350060"/>
            <a:ext cx="6840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Apsorpcija zavisi od tipa tepiha i njegove osnove [Beranek]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4674" y="2214156"/>
            <a:ext cx="5211906" cy="3111697"/>
            <a:chOff x="1918736" y="2348917"/>
            <a:chExt cx="5211906" cy="3111697"/>
          </a:xfrm>
        </p:grpSpPr>
        <p:pic>
          <p:nvPicPr>
            <p:cNvPr id="29" name="Picture 4" descr="Apsorpcija tepiha"/>
            <p:cNvPicPr>
              <a:picLocks noChangeAspect="1" noChangeArrowheads="1"/>
            </p:cNvPicPr>
            <p:nvPr/>
          </p:nvPicPr>
          <p:blipFill>
            <a:blip r:embed="rId3" cstate="print"/>
            <a:srcRect l="6127" t="2209" r="3858" b="11089"/>
            <a:stretch>
              <a:fillRect/>
            </a:stretch>
          </p:blipFill>
          <p:spPr bwMode="auto">
            <a:xfrm>
              <a:off x="2139193" y="2348917"/>
              <a:ext cx="4991449" cy="282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6200000">
              <a:off x="1139236" y="3560429"/>
              <a:ext cx="18360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Koeficijent apsorpcije 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139952" y="5183615"/>
              <a:ext cx="13680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262981" y="2615997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min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250061" y="2842820"/>
              <a:ext cx="495672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srednji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268591" y="3092848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max</a:t>
              </a:r>
            </a:p>
          </p:txBody>
        </p:sp>
      </p:grp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55" y="269262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AAB0EB-4E9C-498B-B013-755ADDB7884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DEFB21B8-6C42-44FF-A8BF-CBF93DEA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D262171-343E-498F-BD16-C3D66642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04BE838-5254-43BF-9804-F1125B73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32000" y="692696"/>
            <a:ext cx="8280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990000"/>
                </a:solidFill>
                <a:latin typeface="Arial Black" pitchFamily="34" charset="0"/>
              </a:rPr>
              <a:t>Mehanički rezonatori </a:t>
            </a:r>
            <a:r>
              <a:rPr lang="pl-PL" sz="1800" b="1" dirty="0">
                <a:solidFill>
                  <a:srgbClr val="000066"/>
                </a:solidFill>
              </a:rPr>
              <a:t>su apsorpcioni sistemi koji se sastoje od:</a:t>
            </a:r>
          </a:p>
          <a:p>
            <a:pPr marL="252000" indent="-252000" algn="just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800" b="1" dirty="0">
                <a:solidFill>
                  <a:srgbClr val="990000"/>
                </a:solidFill>
              </a:rPr>
              <a:t>membrane</a:t>
            </a:r>
            <a:r>
              <a:rPr lang="pl-PL" sz="1800" b="1" dirty="0">
                <a:solidFill>
                  <a:srgbClr val="000066"/>
                </a:solidFill>
              </a:rPr>
              <a:t> (tanka drvena, metalna, staklena, kožna, plastična) pričvršene na zid preko nosača  i</a:t>
            </a: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800" b="1" dirty="0">
                <a:solidFill>
                  <a:srgbClr val="990000"/>
                </a:solidFill>
              </a:rPr>
              <a:t>vazdušne komore </a:t>
            </a:r>
            <a:r>
              <a:rPr lang="pl-PL" sz="1800" b="1" dirty="0">
                <a:solidFill>
                  <a:srgbClr val="000066"/>
                </a:solidFill>
              </a:rPr>
              <a:t>ili </a:t>
            </a:r>
            <a:r>
              <a:rPr lang="pl-PL" sz="1800" b="1" dirty="0">
                <a:solidFill>
                  <a:srgbClr val="990000"/>
                </a:solidFill>
              </a:rPr>
              <a:t>komore ispunjene poroznim materijalom </a:t>
            </a:r>
            <a:r>
              <a:rPr lang="pl-PL" sz="1800" b="1" dirty="0">
                <a:solidFill>
                  <a:srgbClr val="000066"/>
                </a:solidFill>
              </a:rPr>
              <a:t>koja se nalazi iza membrane.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rgbClr val="000066"/>
                </a:solidFill>
              </a:rPr>
              <a:t>Membrana vibrira pod uticajem zvučnih talasa, pri čemu se troši zvučna energija.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31640" y="3807034"/>
            <a:ext cx="6984776" cy="2502286"/>
            <a:chOff x="1475656" y="3717032"/>
            <a:chExt cx="6984776" cy="2502286"/>
          </a:xfrm>
        </p:grpSpPr>
        <p:pic>
          <p:nvPicPr>
            <p:cNvPr id="18" name="Picture 10" descr="Membranski apsorber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717032"/>
              <a:ext cx="6373664" cy="250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779912" y="4026550"/>
              <a:ext cx="172819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600" b="1" dirty="0">
                  <a:latin typeface="Arial" charset="0"/>
                </a:rPr>
                <a:t>Noseći kruti zid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380312" y="4653136"/>
              <a:ext cx="108012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Nosač</a:t>
              </a:r>
            </a:p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(gredica)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796136" y="5445224"/>
              <a:ext cx="2088232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Panel (membrana) bez perforacije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139952" y="5178678"/>
              <a:ext cx="108012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vibracije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327930" y="5285751"/>
              <a:ext cx="49567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m</a:t>
              </a:r>
              <a:r>
                <a:rPr lang="sr-Latn-CS" sz="1600" b="1" baseline="-25000" dirty="0">
                  <a:latin typeface="Arial" charset="0"/>
                </a:rPr>
                <a:t>s</a:t>
              </a:r>
              <a:endParaRPr lang="hr-HR" sz="1600" b="1" baseline="-25000" dirty="0">
                <a:latin typeface="Arial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12378" y="4550931"/>
              <a:ext cx="21946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d</a:t>
              </a:r>
              <a:endParaRPr lang="hr-HR" sz="1600" b="1" baseline="-25000" dirty="0"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7020272" y="4653136"/>
              <a:ext cx="432048" cy="2160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9095B2-AF62-42E4-8D15-654CFFE7BE0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13FC83BE-7E5A-4D5F-AA85-0F76CC2F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88343FC-73F6-499D-B078-40AF4358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4742FF7-A62F-4969-9AA7-8A960885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52000" y="4947845"/>
            <a:ext cx="8640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1600" b="1" i="1" dirty="0">
                <a:solidFill>
                  <a:srgbClr val="000066"/>
                </a:solidFill>
              </a:rPr>
              <a:t>Načini </a:t>
            </a:r>
            <a:r>
              <a:rPr lang="sr-Latn-CS" sz="1600" b="1" i="1" dirty="0">
                <a:solidFill>
                  <a:srgbClr val="000066"/>
                </a:solidFill>
              </a:rPr>
              <a:t>(modovi) </a:t>
            </a:r>
            <a:r>
              <a:rPr lang="vi-VN" sz="1600" b="1" i="1" dirty="0">
                <a:solidFill>
                  <a:srgbClr val="000066"/>
                </a:solidFill>
              </a:rPr>
              <a:t>savijanja membrane (panela, ploče) na različitim frekvencijama</a:t>
            </a:r>
            <a:endParaRPr lang="sr-Latn-CS" sz="1600" b="1" i="1" dirty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r>
              <a:rPr lang="vi-VN" sz="1600" b="1" i="1" dirty="0">
                <a:solidFill>
                  <a:srgbClr val="000066"/>
                </a:solidFill>
              </a:rPr>
              <a:t>zvučnih talasa koji je pogađaju</a:t>
            </a:r>
          </a:p>
        </p:txBody>
      </p:sp>
      <p:pic>
        <p:nvPicPr>
          <p:cNvPr id="19" name="Picture 4" descr="Membranski apsorb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052736"/>
            <a:ext cx="8712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F3EC9-EDA6-44B5-82EB-22D0C822AAB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3027F3BB-1CF5-46CC-8108-91B88403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3BE5184-F8A9-4D28-A969-973AB09C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5E3E303-858B-456E-9E55-B1782D9B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6" y="692696"/>
            <a:ext cx="403244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Najveći gubici zvučne energije nastaju pri frekvenciji rezonanse membrane: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17908"/>
              </p:ext>
            </p:extLst>
          </p:nvPr>
        </p:nvGraphicFramePr>
        <p:xfrm>
          <a:off x="769565" y="2132856"/>
          <a:ext cx="31543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520560" progId="Equation.DSMT4">
                  <p:embed/>
                </p:oleObj>
              </mc:Choice>
              <mc:Fallback>
                <p:oleObj name="Equation" r:id="rId3" imgW="1904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65" y="2132856"/>
                        <a:ext cx="3154363" cy="9572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23528" y="3266400"/>
            <a:ext cx="4104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Latn-CS" sz="1600" b="1" dirty="0">
                <a:solidFill>
                  <a:srgbClr val="000066"/>
                </a:solidFill>
              </a:rPr>
              <a:t>m</a:t>
            </a:r>
            <a:r>
              <a:rPr lang="sr-Latn-CS" sz="1600" b="1" baseline="-25000" dirty="0">
                <a:solidFill>
                  <a:srgbClr val="000066"/>
                </a:solidFill>
              </a:rPr>
              <a:t>s</a:t>
            </a:r>
            <a:r>
              <a:rPr lang="it-IT" sz="1600" b="1" dirty="0">
                <a:solidFill>
                  <a:srgbClr val="000066"/>
                </a:solidFill>
              </a:rPr>
              <a:t> – površinska masa membrane </a:t>
            </a:r>
            <a:r>
              <a:rPr lang="sr-Latn-CS" sz="1600" b="1" dirty="0">
                <a:solidFill>
                  <a:srgbClr val="000066"/>
                </a:solidFill>
              </a:rPr>
              <a:t>[</a:t>
            </a:r>
            <a:r>
              <a:rPr lang="it-IT" sz="1600" b="1" dirty="0">
                <a:solidFill>
                  <a:srgbClr val="000066"/>
                </a:solidFill>
              </a:rPr>
              <a:t>kg/m</a:t>
            </a:r>
            <a:r>
              <a:rPr lang="it-IT" sz="1600" b="1" baseline="30000" dirty="0">
                <a:solidFill>
                  <a:srgbClr val="000066"/>
                </a:solidFill>
              </a:rPr>
              <a:t>2</a:t>
            </a:r>
            <a:r>
              <a:rPr lang="sr-Latn-CS" sz="1600" b="1" dirty="0">
                <a:solidFill>
                  <a:srgbClr val="000066"/>
                </a:solidFill>
              </a:rPr>
              <a:t>];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600" b="1" dirty="0">
                <a:solidFill>
                  <a:srgbClr val="000066"/>
                </a:solidFill>
              </a:rPr>
              <a:t>d – debljina vazdušne komore </a:t>
            </a:r>
            <a:r>
              <a:rPr lang="sr-Latn-CS" sz="1600" b="1" dirty="0">
                <a:solidFill>
                  <a:srgbClr val="000066"/>
                </a:solidFill>
              </a:rPr>
              <a:t>[</a:t>
            </a:r>
            <a:r>
              <a:rPr lang="it-IT" sz="1600" b="1" dirty="0">
                <a:solidFill>
                  <a:srgbClr val="000066"/>
                </a:solidFill>
              </a:rPr>
              <a:t>cm</a:t>
            </a:r>
            <a:r>
              <a:rPr lang="sr-Latn-CS" sz="1600" b="1" dirty="0">
                <a:solidFill>
                  <a:srgbClr val="000066"/>
                </a:solidFill>
              </a:rPr>
              <a:t>];</a:t>
            </a:r>
            <a:endParaRPr lang="it-IT" sz="1600" b="1" dirty="0">
              <a:solidFill>
                <a:srgbClr val="000066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427984" y="1124744"/>
            <a:ext cx="4536504" cy="2144561"/>
            <a:chOff x="179512" y="3804719"/>
            <a:chExt cx="4536504" cy="2144561"/>
          </a:xfrm>
        </p:grpSpPr>
        <p:pic>
          <p:nvPicPr>
            <p:cNvPr id="63" name="Picture 23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t="211" b="56735"/>
            <a:stretch>
              <a:fillRect/>
            </a:stretch>
          </p:blipFill>
          <p:spPr bwMode="auto">
            <a:xfrm>
              <a:off x="179512" y="4005064"/>
              <a:ext cx="4536504" cy="1628775"/>
            </a:xfrm>
            <a:prstGeom prst="rect">
              <a:avLst/>
            </a:prstGeom>
            <a:noFill/>
          </p:spPr>
        </p:pic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2987824" y="4380783"/>
              <a:ext cx="1392560" cy="408623"/>
            </a:xfrm>
            <a:prstGeom prst="roundRect">
              <a:avLst>
                <a:gd name="adj" fmla="val 35144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vazdušna komora d = </a:t>
              </a:r>
              <a:r>
                <a:rPr lang="sr-Cyrl-CS" sz="1200" b="1" dirty="0">
                  <a:solidFill>
                    <a:srgbClr val="003300"/>
                  </a:solidFill>
                  <a:latin typeface="Arial" charset="0"/>
                </a:rPr>
                <a:t>30</a:t>
              </a:r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420565" y="4508445"/>
              <a:ext cx="0" cy="106857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1263973" y="4163005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" name="Picture 22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l="15693" t="91179" r="1653" b="662"/>
            <a:stretch>
              <a:fillRect/>
            </a:stretch>
          </p:blipFill>
          <p:spPr bwMode="auto">
            <a:xfrm>
              <a:off x="899592" y="5654408"/>
              <a:ext cx="3744416" cy="294872"/>
            </a:xfrm>
            <a:prstGeom prst="rect">
              <a:avLst/>
            </a:prstGeom>
            <a:noFill/>
          </p:spPr>
        </p:pic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1259576" y="3804719"/>
              <a:ext cx="12192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latin typeface="Arial" charset="0"/>
                </a:rPr>
                <a:t>šper-ploča 3 mm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3043684" y="3804719"/>
              <a:ext cx="13843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šper-ploča </a:t>
              </a:r>
              <a:r>
                <a:rPr lang="sr-Cyrl-CS" sz="1200" b="1" dirty="0">
                  <a:solidFill>
                    <a:srgbClr val="003399"/>
                  </a:solidFill>
                  <a:latin typeface="Arial" charset="0"/>
                </a:rPr>
                <a:t>1.5</a:t>
              </a:r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755624" y="3897052"/>
              <a:ext cx="43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555776" y="3897052"/>
              <a:ext cx="432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H="1">
              <a:off x="2125118" y="4420921"/>
              <a:ext cx="2294" cy="115152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80" name="Text Box 36"/>
            <p:cNvSpPr txBox="1">
              <a:spLocks noChangeArrowheads="1"/>
            </p:cNvSpPr>
            <p:nvPr/>
          </p:nvSpPr>
          <p:spPr bwMode="auto">
            <a:xfrm>
              <a:off x="1959171" y="4048137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19600" y="3284984"/>
            <a:ext cx="4559300" cy="2186925"/>
            <a:chOff x="4419600" y="3738518"/>
            <a:chExt cx="4559300" cy="2186925"/>
          </a:xfrm>
        </p:grpSpPr>
        <p:pic>
          <p:nvPicPr>
            <p:cNvPr id="58" name="Picture 22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t="43140"/>
            <a:stretch>
              <a:fillRect/>
            </a:stretch>
          </p:blipFill>
          <p:spPr bwMode="auto">
            <a:xfrm>
              <a:off x="4419600" y="3774381"/>
              <a:ext cx="4559300" cy="2151062"/>
            </a:xfrm>
            <a:prstGeom prst="rect">
              <a:avLst/>
            </a:prstGeom>
            <a:noFill/>
          </p:spPr>
        </p:pic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6372200" y="3872761"/>
              <a:ext cx="2232248" cy="204311"/>
            </a:xfrm>
            <a:prstGeom prst="round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vazdušna komora d = 55 mm</a:t>
              </a:r>
              <a:endParaRPr lang="en-US" sz="12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7420351" y="4176152"/>
              <a:ext cx="12192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latin typeface="Arial" charset="0"/>
                </a:rPr>
                <a:t>šper-ploča 3 mm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7420351" y="4449202"/>
              <a:ext cx="13843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šper-ploča </a:t>
              </a:r>
              <a:r>
                <a:rPr lang="sr-Cyrl-CS" sz="1200" b="1" dirty="0">
                  <a:solidFill>
                    <a:srgbClr val="003399"/>
                  </a:solidFill>
                  <a:latin typeface="Arial" charset="0"/>
                </a:rPr>
                <a:t>1.5</a:t>
              </a:r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5802860" y="4209129"/>
              <a:ext cx="0" cy="133191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617627" y="3907812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 flipH="1">
              <a:off x="6071079" y="4077222"/>
              <a:ext cx="4044" cy="146799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5940152" y="3738518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716016" y="5517232"/>
            <a:ext cx="41764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Promena frekvencije rezonanse membrane sa debljinom vazdušne komore</a:t>
            </a:r>
            <a:endParaRPr lang="it-IT" sz="1600" b="1" i="1" dirty="0">
              <a:solidFill>
                <a:srgbClr val="000066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9516" y="4077072"/>
            <a:ext cx="4392484" cy="1501372"/>
            <a:chOff x="1331644" y="2420894"/>
            <a:chExt cx="4392484" cy="1501372"/>
          </a:xfrm>
        </p:grpSpPr>
        <p:pic>
          <p:nvPicPr>
            <p:cNvPr id="40" name="Picture 10" descr="Membranski apsorber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4" y="2420894"/>
              <a:ext cx="3824201" cy="150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555776" y="2636912"/>
              <a:ext cx="135374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Noseći kruti zid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874440" y="2982557"/>
              <a:ext cx="84968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Nosač</a:t>
              </a:r>
            </a:p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(gredica)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923932" y="3457809"/>
              <a:ext cx="158417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Panel (membrana) bez perforacije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843808" y="3297882"/>
              <a:ext cx="86409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vibracije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763689" y="3362126"/>
              <a:ext cx="3767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m</a:t>
              </a:r>
              <a:r>
                <a:rPr lang="sr-Latn-CS" sz="1200" b="1" baseline="-25000" dirty="0">
                  <a:latin typeface="Arial" charset="0"/>
                </a:rPr>
                <a:t>s</a:t>
              </a:r>
              <a:endParaRPr lang="hr-HR" sz="1200" b="1" baseline="-25000" dirty="0">
                <a:latin typeface="Arial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193678" y="2921234"/>
              <a:ext cx="131677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d</a:t>
              </a:r>
              <a:endParaRPr lang="hr-HR" sz="1200" b="1" baseline="-25000" dirty="0"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4658416" y="2982557"/>
              <a:ext cx="259229" cy="129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B58172-5814-4DF8-8FE5-A0A6778A92CA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Rectangle 15">
            <a:extLst>
              <a:ext uri="{FF2B5EF4-FFF2-40B4-BE49-F238E27FC236}">
                <a16:creationId xmlns:a16="http://schemas.microsoft.com/office/drawing/2014/main" id="{3726E4F7-609F-417B-8D57-7E1C2B9C5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6B77448B-0FAE-469E-9D85-FE20C741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A4A8BF9A-907F-4E5A-B5A1-2D5B1FFD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63928" y="764704"/>
            <a:ext cx="5616144" cy="3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Načini promene frekvencije rezonanse membrane: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23528" y="4716805"/>
            <a:ext cx="19442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veličine panela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55776" y="4716805"/>
            <a:ext cx="19442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debljine panela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716016" y="4716805"/>
            <a:ext cx="1944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rastojanja panela od zida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76256" y="4716805"/>
            <a:ext cx="1944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unutrašnjeg prigušenja panela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0975" y="1340768"/>
            <a:ext cx="8783513" cy="3365376"/>
            <a:chOff x="180975" y="2286372"/>
            <a:chExt cx="8783513" cy="3365376"/>
          </a:xfrm>
        </p:grpSpPr>
        <p:pic>
          <p:nvPicPr>
            <p:cNvPr id="48" name="Picture 8" descr="Membranski apsorber 6"/>
            <p:cNvPicPr>
              <a:picLocks noChangeAspect="1" noChangeArrowheads="1"/>
            </p:cNvPicPr>
            <p:nvPr/>
          </p:nvPicPr>
          <p:blipFill>
            <a:blip r:embed="rId3" cstate="print"/>
            <a:srcRect b="51050"/>
            <a:stretch>
              <a:fillRect/>
            </a:stretch>
          </p:blipFill>
          <p:spPr bwMode="auto">
            <a:xfrm>
              <a:off x="180975" y="2290564"/>
              <a:ext cx="4379913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 descr="Membranski apsorber 6"/>
            <p:cNvPicPr>
              <a:picLocks noChangeAspect="1" noChangeArrowheads="1"/>
            </p:cNvPicPr>
            <p:nvPr/>
          </p:nvPicPr>
          <p:blipFill>
            <a:blip r:embed="rId3" cstate="print"/>
            <a:srcRect t="50928"/>
            <a:stretch>
              <a:fillRect/>
            </a:stretch>
          </p:blipFill>
          <p:spPr bwMode="auto">
            <a:xfrm>
              <a:off x="4584575" y="2286372"/>
              <a:ext cx="4379913" cy="336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 bwMode="auto">
            <a:xfrm>
              <a:off x="611560" y="5318620"/>
              <a:ext cx="1368152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699792" y="5301208"/>
              <a:ext cx="1656184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932040" y="5301208"/>
              <a:ext cx="1656184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020272" y="5288096"/>
              <a:ext cx="1728192" cy="301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962952" y="3702828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522645" y="26204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2699792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932040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7092280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034485" y="3689057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5364088" y="3678211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7524328" y="3666051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D4C9AB-2E60-4130-A618-9174FE6C78B2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Rectangle 15">
            <a:extLst>
              <a:ext uri="{FF2B5EF4-FFF2-40B4-BE49-F238E27FC236}">
                <a16:creationId xmlns:a16="http://schemas.microsoft.com/office/drawing/2014/main" id="{01F44A88-CA74-49E8-8EF4-BA585D5F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9E4BC54-A6C2-4814-9B1E-BE692912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A7EDB77-60FB-4253-816A-EEE4D551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3936" y="764704"/>
            <a:ext cx="36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Koeficijent apsorpcije će se povećati ako se u prostor vazdušne komore smesti apsorpcioni materijal (obično nije potrebno po celoj zapremini).</a:t>
            </a:r>
          </a:p>
        </p:txBody>
      </p:sp>
      <p:pic>
        <p:nvPicPr>
          <p:cNvPr id="29" name="Picture 8" descr="jelak 5"/>
          <p:cNvPicPr>
            <a:picLocks noChangeAspect="1" noChangeArrowheads="1"/>
          </p:cNvPicPr>
          <p:nvPr/>
        </p:nvPicPr>
        <p:blipFill>
          <a:blip r:embed="rId3" cstate="print"/>
          <a:srcRect l="39523" t="13090" r="35334" b="67728"/>
          <a:stretch>
            <a:fillRect/>
          </a:stretch>
        </p:blipFill>
        <p:spPr bwMode="auto">
          <a:xfrm>
            <a:off x="360727" y="3048375"/>
            <a:ext cx="3531765" cy="1275126"/>
          </a:xfrm>
          <a:prstGeom prst="rect">
            <a:avLst/>
          </a:prstGeom>
          <a:noFill/>
        </p:spPr>
      </p:pic>
      <p:sp>
        <p:nvSpPr>
          <p:cNvPr id="31" name="Rectangle 19" descr="Paper bag"/>
          <p:cNvSpPr>
            <a:spLocks noChangeArrowheads="1"/>
          </p:cNvSpPr>
          <p:nvPr/>
        </p:nvSpPr>
        <p:spPr bwMode="auto">
          <a:xfrm>
            <a:off x="1028700" y="3640381"/>
            <a:ext cx="2082800" cy="2413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21442" y="4500409"/>
            <a:ext cx="228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b="1" dirty="0">
                <a:solidFill>
                  <a:srgbClr val="663300"/>
                </a:solidFill>
                <a:latin typeface="Arial" charset="0"/>
              </a:rPr>
              <a:t>Apsorpcioni materijal</a:t>
            </a:r>
          </a:p>
          <a:p>
            <a:r>
              <a:rPr lang="sr-Latn-CS" sz="1600" b="1" dirty="0">
                <a:solidFill>
                  <a:srgbClr val="663300"/>
                </a:solidFill>
                <a:latin typeface="Arial" charset="0"/>
              </a:rPr>
              <a:t>(porozni apsorber)</a:t>
            </a:r>
            <a:endParaRPr lang="en-US" sz="1600" b="1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H="1" flipV="1">
            <a:off x="1984111" y="3676568"/>
            <a:ext cx="1361" cy="8666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35" name="Picture 6" descr="jela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7183"/>
            <a:ext cx="4788000" cy="5042097"/>
          </a:xfrm>
          <a:prstGeom prst="rect">
            <a:avLst/>
          </a:prstGeom>
          <a:noFill/>
        </p:spPr>
      </p:pic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516216" y="1124744"/>
            <a:ext cx="216024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Mineralna vuna 25 mm na zidu;</a:t>
            </a:r>
          </a:p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Vazdušna komora 5 mm;</a:t>
            </a:r>
            <a:endParaRPr lang="en-US" sz="11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376864" y="3971443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3 mm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376864" y="4246080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</a:t>
            </a:r>
            <a:r>
              <a:rPr lang="en-US" sz="1200" b="1" dirty="0">
                <a:latin typeface="Arial" charset="0"/>
              </a:rPr>
              <a:t>1.5</a:t>
            </a:r>
            <a:r>
              <a:rPr lang="sr-Latn-CS" sz="1200" b="1" dirty="0">
                <a:latin typeface="Arial" charset="0"/>
              </a:rPr>
              <a:t> mm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483227" y="3424516"/>
            <a:ext cx="2232248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Mineralna vuna 25 mm </a:t>
            </a:r>
            <a:r>
              <a:rPr lang="sr-Latn-CS" sz="1100" b="1" dirty="0">
                <a:solidFill>
                  <a:srgbClr val="990000"/>
                </a:solidFill>
              </a:rPr>
              <a:t>tačkasto prilepljena na membranu;</a:t>
            </a:r>
            <a:endParaRPr lang="sr-Latn-CS" sz="1100" b="1" dirty="0">
              <a:solidFill>
                <a:srgbClr val="990000"/>
              </a:solidFill>
              <a:latin typeface="Arial" charset="0"/>
            </a:endParaRPr>
          </a:p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Vazdušna komora 5 mm;</a:t>
            </a:r>
            <a:endParaRPr lang="en-US" sz="11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308304" y="1628800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3 mm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308304" y="1903437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</a:t>
            </a:r>
            <a:r>
              <a:rPr lang="en-US" sz="1200" b="1" dirty="0">
                <a:latin typeface="Arial" charset="0"/>
              </a:rPr>
              <a:t>1.5</a:t>
            </a:r>
            <a:r>
              <a:rPr lang="sr-Latn-CS" sz="1200" b="1" dirty="0">
                <a:latin typeface="Arial" charset="0"/>
              </a:rPr>
              <a:t> mm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807712" y="1737601"/>
            <a:ext cx="43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804248" y="2001298"/>
            <a:ext cx="43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5F764A-6932-4C96-92E5-A407B4D2FCE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ADDF23FC-7AAB-4692-90AF-F1CFBA5B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059415E-52B6-4BCA-BD4F-9A2AE732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47642D8-8A60-45F1-B067-3AB43F77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82393" y="1196752"/>
            <a:ext cx="4082095" cy="3332120"/>
            <a:chOff x="4882393" y="980728"/>
            <a:chExt cx="4082095" cy="3332120"/>
          </a:xfrm>
        </p:grpSpPr>
        <p:pic>
          <p:nvPicPr>
            <p:cNvPr id="23" name="Picture 5" descr="Rezonansa meh rezonatora 2"/>
            <p:cNvPicPr>
              <a:picLocks noChangeAspect="1" noChangeArrowheads="1"/>
            </p:cNvPicPr>
            <p:nvPr/>
          </p:nvPicPr>
          <p:blipFill>
            <a:blip r:embed="rId3" cstate="print"/>
            <a:srcRect l="6288" b="6088"/>
            <a:stretch>
              <a:fillRect/>
            </a:stretch>
          </p:blipFill>
          <p:spPr bwMode="auto">
            <a:xfrm>
              <a:off x="4882393" y="980728"/>
              <a:ext cx="4082095" cy="3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4888194" y="1691420"/>
              <a:ext cx="0" cy="10801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63253"/>
              </p:ext>
            </p:extLst>
          </p:nvPr>
        </p:nvGraphicFramePr>
        <p:xfrm>
          <a:off x="5544424" y="4942188"/>
          <a:ext cx="2844000" cy="86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760" imgH="520560" progId="Equation.DSMT4">
                  <p:embed/>
                </p:oleObj>
              </mc:Choice>
              <mc:Fallback>
                <p:oleObj name="Equation" r:id="rId4" imgW="1904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424" y="4942188"/>
                        <a:ext cx="2844000" cy="86307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074222" y="4496059"/>
            <a:ext cx="3888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200" dirty="0"/>
              <a:t>Dubina šupljine ispod panela – debljina komore </a:t>
            </a:r>
            <a:r>
              <a:rPr lang="sr-Latn-CS" sz="1200" i="1" dirty="0"/>
              <a:t>d</a:t>
            </a:r>
            <a:r>
              <a:rPr lang="sr-Latn-CS" sz="1200" dirty="0"/>
              <a:t> [mm]</a:t>
            </a:r>
            <a:endParaRPr lang="en-US" sz="1200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Karakteristika apsorpcije mehaničkog rezonatora [1]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16200000">
            <a:off x="3353380" y="2570419"/>
            <a:ext cx="2880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200" dirty="0"/>
              <a:t>Površinska masa panela </a:t>
            </a:r>
            <a:r>
              <a:rPr lang="sr-Latn-CS" sz="1200" i="1" dirty="0"/>
              <a:t>m</a:t>
            </a:r>
            <a:r>
              <a:rPr lang="sr-Latn-CS" sz="1200" i="1" baseline="-25000" dirty="0"/>
              <a:t>s</a:t>
            </a:r>
            <a:r>
              <a:rPr lang="sr-Latn-CS" sz="1200" dirty="0"/>
              <a:t> [kg/m</a:t>
            </a:r>
            <a:r>
              <a:rPr lang="sr-Latn-CS" sz="1200" baseline="30000" dirty="0"/>
              <a:t>2</a:t>
            </a:r>
            <a:r>
              <a:rPr lang="sr-Latn-CS" sz="1200" dirty="0"/>
              <a:t>]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9512" y="1556792"/>
            <a:ext cx="4499976" cy="3139370"/>
            <a:chOff x="179512" y="1484784"/>
            <a:chExt cx="4499976" cy="3139370"/>
          </a:xfrm>
        </p:grpSpPr>
        <p:grpSp>
          <p:nvGrpSpPr>
            <p:cNvPr id="34" name="Group 33"/>
            <p:cNvGrpSpPr/>
            <p:nvPr/>
          </p:nvGrpSpPr>
          <p:grpSpPr>
            <a:xfrm>
              <a:off x="179512" y="1484784"/>
              <a:ext cx="4499976" cy="3139370"/>
              <a:chOff x="179512" y="980728"/>
              <a:chExt cx="4499976" cy="3139370"/>
            </a:xfrm>
          </p:grpSpPr>
          <p:pic>
            <p:nvPicPr>
              <p:cNvPr id="22" name="Picture 4" descr="Rezonansa meh rezonator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81"/>
              <a:stretch>
                <a:fillRect/>
              </a:stretch>
            </p:blipFill>
            <p:spPr bwMode="auto">
              <a:xfrm>
                <a:off x="179512" y="980728"/>
                <a:ext cx="4499976" cy="313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7107" name="Object 3"/>
              <p:cNvGraphicFramePr>
                <a:graphicFrameLocks noChangeAspect="1"/>
              </p:cNvGraphicFramePr>
              <p:nvPr/>
            </p:nvGraphicFramePr>
            <p:xfrm>
              <a:off x="229996" y="1164667"/>
              <a:ext cx="191865" cy="2304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52280" imgH="164880" progId="Equation.DSMT4">
                      <p:embed/>
                    </p:oleObj>
                  </mc:Choice>
                  <mc:Fallback>
                    <p:oleObj name="Equation" r:id="rId7" imgW="152280" imgH="16488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996" y="1164667"/>
                            <a:ext cx="191865" cy="2304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2630971" y="1580090"/>
              <a:ext cx="1872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sr-Latn-CS" sz="1200" b="1" dirty="0"/>
                <a:t>A </a:t>
              </a:r>
              <a:r>
                <a:rPr lang="sr-Latn-CS" sz="1200" b="1" dirty="0">
                  <a:sym typeface="Symbol"/>
                </a:rPr>
                <a:t></a:t>
              </a:r>
              <a:r>
                <a:rPr lang="sr-Latn-CS" sz="1200" b="1" dirty="0"/>
                <a:t> E – sa apsorpcijom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sr-Latn-CS" sz="1200" b="1" dirty="0"/>
                <a:t>F </a:t>
              </a:r>
              <a:r>
                <a:rPr lang="sr-Latn-CS" sz="1200" b="1" dirty="0">
                  <a:sym typeface="Symbol"/>
                </a:rPr>
                <a:t></a:t>
              </a:r>
              <a:r>
                <a:rPr lang="sr-Latn-CS" sz="1200" b="1" dirty="0"/>
                <a:t> J – bez apsorpcije</a:t>
              </a:r>
              <a:endParaRPr lang="en-US" sz="1200" b="1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04FF21-8DBE-4942-8ADF-AF49F832496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5">
            <a:extLst>
              <a:ext uri="{FF2B5EF4-FFF2-40B4-BE49-F238E27FC236}">
                <a16:creationId xmlns:a16="http://schemas.microsoft.com/office/drawing/2014/main" id="{7FFA885D-900D-41E6-94CC-392E0E3B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7D2F39D-7BAF-4FD2-B31B-25E3DA17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7ADFDF5-7ECB-4213-A5B2-EE92FEE9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A3605B-FAFE-49AD-B904-6BA93212B504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Razlozi akustičke obrade prostorija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5536" y="620688"/>
            <a:ext cx="74168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Razlozi akustičke obrade prostorija – primene apsorbera zvuka: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64" y="1066194"/>
            <a:ext cx="3204634" cy="22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5536" y="1124744"/>
            <a:ext cx="5616624" cy="41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Kontrola vremena reverberacije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Smanjen</a:t>
            </a:r>
            <a:r>
              <a:rPr lang="sr-Latn-CS" sz="1800" b="1" dirty="0">
                <a:solidFill>
                  <a:srgbClr val="000066"/>
                </a:solidFill>
              </a:rPr>
              <a:t>j</a:t>
            </a:r>
            <a:r>
              <a:rPr lang="vi-VN" sz="1800" b="1" dirty="0">
                <a:solidFill>
                  <a:srgbClr val="000066"/>
                </a:solidFill>
              </a:rPr>
              <a:t>e nivoa buke u bučnim prostorijama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Prigušenje</a:t>
            </a:r>
            <a:r>
              <a:rPr lang="sr-Latn-CS" sz="1800" b="1" dirty="0">
                <a:solidFill>
                  <a:srgbClr val="000066"/>
                </a:solidFill>
              </a:rPr>
              <a:t> </a:t>
            </a:r>
            <a:r>
              <a:rPr lang="vi-VN" sz="1800" b="1" dirty="0">
                <a:solidFill>
                  <a:srgbClr val="000066"/>
                </a:solidFill>
              </a:rPr>
              <a:t>frekvencija</a:t>
            </a:r>
            <a:r>
              <a:rPr lang="sr-Latn-CS" sz="1800" b="1" dirty="0">
                <a:solidFill>
                  <a:srgbClr val="000066"/>
                </a:solidFill>
              </a:rPr>
              <a:t> rezonanse</a:t>
            </a:r>
            <a:r>
              <a:rPr lang="vi-VN" sz="1800" b="1" dirty="0">
                <a:solidFill>
                  <a:srgbClr val="000066"/>
                </a:solidFill>
              </a:rPr>
              <a:t> u akustički</a:t>
            </a:r>
            <a:r>
              <a:rPr lang="sr-Latn-RS" sz="1800" b="1" dirty="0">
                <a:solidFill>
                  <a:srgbClr val="000066"/>
                </a:solidFill>
              </a:rPr>
              <a:t> </a:t>
            </a:r>
            <a:r>
              <a:rPr lang="vi-VN" sz="1800" b="1" dirty="0">
                <a:solidFill>
                  <a:srgbClr val="000066"/>
                </a:solidFill>
              </a:rPr>
              <a:t>malim prostorijama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Eliminisanje kasnih refleksija (eh</a:t>
            </a:r>
            <a:r>
              <a:rPr lang="sr-Latn-CS" sz="1800" b="1" dirty="0">
                <a:solidFill>
                  <a:srgbClr val="000066"/>
                </a:solidFill>
              </a:rPr>
              <a:t>a</a:t>
            </a:r>
            <a:r>
              <a:rPr lang="vi-VN" sz="1800" b="1" dirty="0">
                <a:solidFill>
                  <a:srgbClr val="000066"/>
                </a:solidFill>
              </a:rPr>
              <a:t>)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Povećanje akustičke izolacije između prostorija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Smanjenje nivoa buke u instalacionim kanalima i cevima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endParaRPr lang="vi-VN" sz="1800" b="1" dirty="0">
              <a:solidFill>
                <a:srgbClr val="000066"/>
              </a:solidFill>
            </a:endParaRPr>
          </a:p>
        </p:txBody>
      </p:sp>
      <p:pic>
        <p:nvPicPr>
          <p:cNvPr id="133126" name="Picture 6" descr="First reflection, Flutter echo, Comb Filteri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5045"/>
            <a:ext cx="2495922" cy="30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8" name="Picture 8" descr="Uses of Sound Waves | S-cool, the revision web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61" y="5373216"/>
            <a:ext cx="36292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1F875B82-1A69-4B48-AF8D-51460C27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055480-1993-4B78-B4B7-564D7EA73AB3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23528" y="908720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Tačniji izraz za frekvenciju rezonanse mehaničkog rezonatora je [1]: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55041" y="2880458"/>
            <a:ext cx="4309447" cy="3576306"/>
            <a:chOff x="4655041" y="1484784"/>
            <a:chExt cx="4309447" cy="3576306"/>
          </a:xfrm>
        </p:grpSpPr>
        <p:grpSp>
          <p:nvGrpSpPr>
            <p:cNvPr id="2" name="Group 26"/>
            <p:cNvGrpSpPr/>
            <p:nvPr/>
          </p:nvGrpSpPr>
          <p:grpSpPr>
            <a:xfrm>
              <a:off x="4882393" y="1484784"/>
              <a:ext cx="4082095" cy="3332120"/>
              <a:chOff x="4882393" y="980728"/>
              <a:chExt cx="4082095" cy="3332120"/>
            </a:xfrm>
          </p:grpSpPr>
          <p:pic>
            <p:nvPicPr>
              <p:cNvPr id="23" name="Picture 5" descr="Rezonansa meh rezonatora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288" b="6088"/>
              <a:stretch>
                <a:fillRect/>
              </a:stretch>
            </p:blipFill>
            <p:spPr bwMode="auto">
              <a:xfrm>
                <a:off x="4882393" y="980728"/>
                <a:ext cx="4082095" cy="3332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Straight Connector 25"/>
              <p:cNvCxnSpPr/>
              <p:nvPr/>
            </p:nvCxnSpPr>
            <p:spPr bwMode="auto">
              <a:xfrm>
                <a:off x="4888194" y="1691420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074222" y="4784091"/>
              <a:ext cx="3888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200" dirty="0"/>
                <a:t>Dubina šupljine ispod panela – debljina komore </a:t>
              </a:r>
              <a:r>
                <a:rPr lang="sr-Latn-CS" sz="1200" i="1" dirty="0"/>
                <a:t>d</a:t>
              </a:r>
              <a:r>
                <a:rPr lang="sr-Latn-CS" sz="1200" dirty="0"/>
                <a:t> [mm]</a:t>
              </a:r>
              <a:endParaRPr lang="en-US" sz="1200" dirty="0"/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00000">
              <a:off x="3353380" y="2858451"/>
              <a:ext cx="28803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200" dirty="0"/>
                <a:t>Površinska masa panela </a:t>
              </a:r>
              <a:r>
                <a:rPr lang="sr-Latn-CS" sz="1200" i="1" dirty="0"/>
                <a:t>m</a:t>
              </a:r>
              <a:r>
                <a:rPr lang="sr-Latn-CS" sz="1200" i="1" baseline="-25000" dirty="0"/>
                <a:t>s</a:t>
              </a:r>
              <a:r>
                <a:rPr lang="sr-Latn-CS" sz="1200" dirty="0"/>
                <a:t> [kg/m</a:t>
              </a:r>
              <a:r>
                <a:rPr lang="sr-Latn-CS" sz="1200" baseline="30000" dirty="0"/>
                <a:t>2</a:t>
              </a:r>
              <a:r>
                <a:rPr lang="sr-Latn-CS" sz="1200" dirty="0"/>
                <a:t>]</a:t>
              </a:r>
              <a:endParaRPr lang="en-US" sz="1200" dirty="0"/>
            </a:p>
          </p:txBody>
        </p:sp>
      </p:grp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7179"/>
              </p:ext>
            </p:extLst>
          </p:nvPr>
        </p:nvGraphicFramePr>
        <p:xfrm>
          <a:off x="2890044" y="1385392"/>
          <a:ext cx="33639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95000" progId="Equation.DSMT4">
                  <p:embed/>
                </p:oleObj>
              </mc:Choice>
              <mc:Fallback>
                <p:oleObj name="Equation" r:id="rId4" imgW="18288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044" y="1385392"/>
                        <a:ext cx="3363913" cy="9112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83768" y="2348146"/>
            <a:ext cx="4176464" cy="3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gde su </a:t>
            </a:r>
            <a:r>
              <a:rPr lang="pl-PL" sz="1800" b="1" i="1" dirty="0">
                <a:solidFill>
                  <a:srgbClr val="000066"/>
                </a:solidFill>
              </a:rPr>
              <a:t>x</a:t>
            </a:r>
            <a:r>
              <a:rPr lang="pl-PL" sz="1800" b="1" dirty="0">
                <a:solidFill>
                  <a:srgbClr val="000066"/>
                </a:solidFill>
              </a:rPr>
              <a:t> i </a:t>
            </a:r>
            <a:r>
              <a:rPr lang="pl-PL" sz="1800" b="1" i="1" dirty="0">
                <a:solidFill>
                  <a:srgbClr val="000066"/>
                </a:solidFill>
              </a:rPr>
              <a:t>y</a:t>
            </a:r>
            <a:r>
              <a:rPr lang="pl-PL" sz="1800" b="1" dirty="0">
                <a:solidFill>
                  <a:srgbClr val="000066"/>
                </a:solidFill>
              </a:rPr>
              <a:t> dimenzije panela</a:t>
            </a:r>
          </a:p>
        </p:txBody>
      </p:sp>
      <p:graphicFrame>
        <p:nvGraphicFramePr>
          <p:cNvPr id="696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08744"/>
              </p:ext>
            </p:extLst>
          </p:nvPr>
        </p:nvGraphicFramePr>
        <p:xfrm>
          <a:off x="1475656" y="4189070"/>
          <a:ext cx="2016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254" imgH="495085" progId="Equation.3">
                  <p:embed/>
                </p:oleObj>
              </mc:Choice>
              <mc:Fallback>
                <p:oleObj name="Equation" r:id="rId6" imgW="1028254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189070"/>
                        <a:ext cx="2016125" cy="9715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689302A3-6226-4FFD-A33B-F7E0F88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28" y="2813293"/>
            <a:ext cx="3952056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rgbClr val="000066"/>
                </a:solidFill>
              </a:rPr>
              <a:t>Pri korišćenju dijagrama (desno) je za tačniji rezultat potrebno frekvenciju </a:t>
            </a:r>
            <a:r>
              <a:rPr lang="pl-PL" sz="1800" b="1" i="1" dirty="0">
                <a:solidFill>
                  <a:srgbClr val="000066"/>
                </a:solidFill>
              </a:rPr>
              <a:t>f</a:t>
            </a:r>
            <a:r>
              <a:rPr lang="pl-PL" sz="1800" b="1" baseline="-25000" dirty="0">
                <a:solidFill>
                  <a:srgbClr val="000066"/>
                </a:solidFill>
              </a:rPr>
              <a:t>0</a:t>
            </a:r>
            <a:r>
              <a:rPr lang="pl-PL" sz="1800" b="1" dirty="0">
                <a:solidFill>
                  <a:srgbClr val="000066"/>
                </a:solidFill>
              </a:rPr>
              <a:t>  pomnožiti sa: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5449CCA6-B584-4423-B305-2F1FE5E9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87C15E-91A6-48A0-88B5-3346ED57D740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63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7544" y="764704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– princip rada i konstrukcije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08820" y="1147714"/>
            <a:ext cx="5291888" cy="3910245"/>
            <a:chOff x="1440352" y="1340768"/>
            <a:chExt cx="6300000" cy="5138390"/>
          </a:xfrm>
        </p:grpSpPr>
        <p:grpSp>
          <p:nvGrpSpPr>
            <p:cNvPr id="25" name="Group 24"/>
            <p:cNvGrpSpPr/>
            <p:nvPr/>
          </p:nvGrpSpPr>
          <p:grpSpPr>
            <a:xfrm>
              <a:off x="1440352" y="1340768"/>
              <a:ext cx="6300000" cy="5138390"/>
              <a:chOff x="1440352" y="1340768"/>
              <a:chExt cx="6300000" cy="5138390"/>
            </a:xfrm>
          </p:grpSpPr>
          <p:pic>
            <p:nvPicPr>
              <p:cNvPr id="19" name="Picture 4" descr="Bass traps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0352" y="1340768"/>
                <a:ext cx="6300000" cy="245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Bass traps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96456" y="3501008"/>
                <a:ext cx="3671888" cy="297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148064" y="2852936"/>
              <a:ext cx="1605948" cy="283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Talasna dužina</a:t>
              </a:r>
              <a:endParaRPr lang="sv-SE" sz="1400" b="1" dirty="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771800" y="1628800"/>
              <a:ext cx="792088" cy="4320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Brzina čestica</a:t>
              </a:r>
              <a:endParaRPr lang="sv-SE" sz="1400" b="1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788024" y="3285564"/>
              <a:ext cx="8557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Pritisak</a:t>
              </a:r>
              <a:endParaRPr lang="sv-SE" sz="1400" b="1" dirty="0"/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9552" y="3555461"/>
            <a:ext cx="446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88000" eaLnBrk="1" hangingPunct="1">
              <a:spcBef>
                <a:spcPts val="0"/>
              </a:spcBef>
            </a:pPr>
            <a:r>
              <a:rPr lang="en-US" sz="1800" b="1" dirty="0" err="1">
                <a:solidFill>
                  <a:srgbClr val="000066"/>
                </a:solidFill>
              </a:rPr>
              <a:t>Optimalna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dubina</a:t>
            </a:r>
            <a:r>
              <a:rPr lang="x-none" sz="1800" b="1" dirty="0">
                <a:solidFill>
                  <a:srgbClr val="000066"/>
                </a:solidFill>
              </a:rPr>
              <a:t> bas komore</a:t>
            </a:r>
            <a:r>
              <a:rPr lang="en-US" sz="1800" b="1" dirty="0">
                <a:solidFill>
                  <a:srgbClr val="000066"/>
                </a:solidFill>
              </a:rPr>
              <a:t>: </a:t>
            </a:r>
            <a:r>
              <a:rPr lang="en-US" b="1" dirty="0">
                <a:solidFill>
                  <a:srgbClr val="000066"/>
                </a:solidFill>
                <a:sym typeface="Symbol" pitchFamily="18" charset="2"/>
              </a:rPr>
              <a:t>/4</a:t>
            </a:r>
          </a:p>
        </p:txBody>
      </p:sp>
      <p:pic>
        <p:nvPicPr>
          <p:cNvPr id="31" name="Picture 30" descr="181113.jpg"/>
          <p:cNvPicPr>
            <a:picLocks noChangeAspect="1"/>
          </p:cNvPicPr>
          <p:nvPr/>
        </p:nvPicPr>
        <p:blipFill>
          <a:blip r:embed="rId5" cstate="print"/>
          <a:srcRect l="42660" t="16400" r="9817" b="20826"/>
          <a:stretch>
            <a:fillRect/>
          </a:stretch>
        </p:blipFill>
        <p:spPr>
          <a:xfrm>
            <a:off x="2699792" y="4077072"/>
            <a:ext cx="726849" cy="720080"/>
          </a:xfrm>
          <a:prstGeom prst="rect">
            <a:avLst/>
          </a:prstGeom>
        </p:spPr>
      </p:pic>
      <p:pic>
        <p:nvPicPr>
          <p:cNvPr id="138242" name="Picture 2" descr="Streckkod HP – Resonator bass traps – Skum Acoust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" y="450912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Bass Traps 101 - Your Guide to Corner Bass Trap Plac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3084"/>
            <a:ext cx="2877312" cy="191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728F22FD-5C45-42EE-A7AE-3944FCE0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63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44480" y="1384413"/>
            <a:ext cx="2448000" cy="4573578"/>
            <a:chOff x="6156448" y="1196752"/>
            <a:chExt cx="2448000" cy="4573578"/>
          </a:xfrm>
        </p:grpSpPr>
        <p:pic>
          <p:nvPicPr>
            <p:cNvPr id="16" name="Picture 4" descr="deeptra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448" y="1196752"/>
              <a:ext cx="2448000" cy="457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8172400" y="5085184"/>
              <a:ext cx="43204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4" name="Group 79">
            <a:extLst>
              <a:ext uri="{FF2B5EF4-FFF2-40B4-BE49-F238E27FC236}">
                <a16:creationId xmlns:a16="http://schemas.microsoft.com/office/drawing/2014/main" id="{41B33987-B35B-42F7-85B1-5C5EA625A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285"/>
              </p:ext>
            </p:extLst>
          </p:nvPr>
        </p:nvGraphicFramePr>
        <p:xfrm>
          <a:off x="324184" y="1421487"/>
          <a:ext cx="5940000" cy="4428000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Hz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683569" y="764704"/>
            <a:ext cx="5184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Dubina bas komore (</a:t>
            </a: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/4) i 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frekvencije pojačane apsorpcije  f ((n+1)</a:t>
            </a:r>
            <a:r>
              <a:rPr lang="sr-Latn-CS" sz="1600" b="1" i="1" dirty="0">
                <a:solidFill>
                  <a:srgbClr val="000066"/>
                </a:solidFill>
              </a:rPr>
              <a:t>(</a:t>
            </a: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/4)) 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804248" y="5416862"/>
            <a:ext cx="187220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600" b="1" i="1" dirty="0">
                <a:solidFill>
                  <a:srgbClr val="000066"/>
                </a:solidFill>
              </a:rPr>
              <a:t>Bas komora  –</a:t>
            </a:r>
            <a:endParaRPr lang="x-none" sz="1600" b="1" i="1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 i="1" dirty="0">
                <a:solidFill>
                  <a:srgbClr val="000066"/>
                </a:solidFill>
              </a:rPr>
              <a:t>detalj izrade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907704" y="1421487"/>
            <a:ext cx="72008" cy="44295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76E51B-8B0F-45FF-8465-8C267BB0FC9F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5">
            <a:extLst>
              <a:ext uri="{FF2B5EF4-FFF2-40B4-BE49-F238E27FC236}">
                <a16:creationId xmlns:a16="http://schemas.microsoft.com/office/drawing/2014/main" id="{3089FE3B-96BA-421F-A8F9-88528EE1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F445E69-0F5C-4239-A035-F7C1C73B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7593C68-3AC6-4320-97F9-A0EED15A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8760"/>
            <a:ext cx="54006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63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764704"/>
            <a:ext cx="7632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sa prigušenom membranom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 l="18337" b="41408"/>
          <a:stretch>
            <a:fillRect/>
          </a:stretch>
        </p:blipFill>
        <p:spPr bwMode="auto">
          <a:xfrm>
            <a:off x="5724128" y="1268760"/>
            <a:ext cx="3190421" cy="25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39552" y="3284984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800" b="1" dirty="0">
                <a:solidFill>
                  <a:srgbClr val="990000"/>
                </a:solidFill>
              </a:rPr>
              <a:t>Napomena: </a:t>
            </a:r>
            <a:r>
              <a:rPr lang="en-US" sz="1800" b="1" dirty="0" err="1">
                <a:solidFill>
                  <a:srgbClr val="000066"/>
                </a:solidFill>
              </a:rPr>
              <a:t>Dubina</a:t>
            </a:r>
            <a:r>
              <a:rPr lang="x-none" sz="1800" b="1" dirty="0">
                <a:solidFill>
                  <a:srgbClr val="000066"/>
                </a:solidFill>
              </a:rPr>
              <a:t> bas komore</a:t>
            </a:r>
            <a:r>
              <a:rPr lang="sr-Latn-R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  <a:sym typeface="Symbol" pitchFamily="18" charset="2"/>
              </a:rPr>
              <a:t>  /4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4527968" y="2429119"/>
            <a:ext cx="212403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Koeficijent apsorpcije 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72200" y="3789040"/>
            <a:ext cx="16561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Frekvencija [Hz]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580112" y="3789040"/>
            <a:ext cx="43204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50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316416" y="3789040"/>
            <a:ext cx="50405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/>
              <a:t>12</a:t>
            </a:r>
            <a:r>
              <a:rPr lang="sr-Latn-CS" sz="1400" b="1" dirty="0">
                <a:latin typeface="Arial" charset="0"/>
              </a:rPr>
              <a:t>0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08104" y="1268761"/>
            <a:ext cx="21602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1</a:t>
            </a:r>
            <a:endParaRPr lang="hr-HR" sz="1400" b="1" dirty="0"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444208" y="4653136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092552" y="4149080"/>
            <a:ext cx="2151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err="1"/>
              <a:t>Dubina</a:t>
            </a:r>
            <a:r>
              <a:rPr lang="x-none" sz="1600" b="1" dirty="0"/>
              <a:t> bas komore</a:t>
            </a:r>
            <a:r>
              <a:rPr lang="en-US" sz="1600" b="1" dirty="0"/>
              <a:t>:</a:t>
            </a:r>
            <a:endParaRPr lang="en-US" sz="1600" b="1" dirty="0">
              <a:sym typeface="Symbol" pitchFamily="18" charset="2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444208" y="4941168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444208" y="5229200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444208" y="5517232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44208" y="5805264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388696" y="5631156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274755" y="5342378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10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260870" y="5057184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15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60772" y="4783124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20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256066" y="4486057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25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51520" y="3645024"/>
            <a:ext cx="518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990000"/>
                </a:solidFill>
              </a:rPr>
              <a:t>Princip rada bas komore: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Zvuk </a:t>
            </a:r>
            <a:r>
              <a:rPr lang="sr-Latn-CS" sz="1800" b="1" dirty="0">
                <a:solidFill>
                  <a:srgbClr val="990000"/>
                </a:solidFill>
              </a:rPr>
              <a:t>(1) </a:t>
            </a:r>
            <a:r>
              <a:rPr lang="sr-Latn-CS" sz="1800" b="1" dirty="0">
                <a:solidFill>
                  <a:srgbClr val="000066"/>
                </a:solidFill>
              </a:rPr>
              <a:t>pogađa membranu </a:t>
            </a:r>
            <a:r>
              <a:rPr lang="sr-Latn-CS" sz="1800" b="1" dirty="0">
                <a:solidFill>
                  <a:srgbClr val="990000"/>
                </a:solidFill>
              </a:rPr>
              <a:t>(2) </a:t>
            </a:r>
            <a:r>
              <a:rPr lang="sr-Latn-CS" sz="1800" b="1" dirty="0">
                <a:solidFill>
                  <a:srgbClr val="000066"/>
                </a:solidFill>
              </a:rPr>
              <a:t>koja  vibrira i pritom pretvara zvučni pritisak u kretanje čestica vazduha </a:t>
            </a:r>
            <a:r>
              <a:rPr lang="sr-Latn-CS" sz="1800" b="1" dirty="0">
                <a:solidFill>
                  <a:srgbClr val="990000"/>
                </a:solidFill>
              </a:rPr>
              <a:t>(3)</a:t>
            </a:r>
            <a:r>
              <a:rPr lang="sr-Latn-CS" sz="1800" b="1" dirty="0">
                <a:solidFill>
                  <a:srgbClr val="000066"/>
                </a:solidFill>
              </a:rPr>
              <a:t>. Čestice vazduha gube brzinu usled kretanja kroz unutrašnji apsorber i komoru </a:t>
            </a:r>
            <a:r>
              <a:rPr lang="sr-Latn-CS" sz="1800" b="1" dirty="0">
                <a:solidFill>
                  <a:srgbClr val="990000"/>
                </a:solidFill>
              </a:rPr>
              <a:t>(4)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endParaRPr lang="en-US" sz="1800" b="1" dirty="0">
              <a:solidFill>
                <a:srgbClr val="000066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AEDB9A-E227-4116-84B3-9B5DA336CAE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15">
            <a:extLst>
              <a:ext uri="{FF2B5EF4-FFF2-40B4-BE49-F238E27FC236}">
                <a16:creationId xmlns:a16="http://schemas.microsoft.com/office/drawing/2014/main" id="{867AD254-8A8F-41FE-9007-A7EBC51E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742860BD-46DC-4DAE-8EF8-1C0CD14A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DEC5B30E-1FC9-4C18-9320-19855D40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63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692696"/>
            <a:ext cx="7632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sa prigušenom membranom</a:t>
            </a:r>
            <a:r>
              <a:rPr lang="x-none" sz="1800" b="1" dirty="0">
                <a:solidFill>
                  <a:srgbClr val="000066"/>
                </a:solidFill>
              </a:rPr>
              <a:t>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x-none" sz="1800" b="1" dirty="0">
                <a:solidFill>
                  <a:srgbClr val="000066"/>
                </a:solidFill>
              </a:rPr>
              <a:t>praktična realizacija</a:t>
            </a:r>
            <a:endParaRPr lang="sv-SE" sz="1800" b="1" dirty="0">
              <a:solidFill>
                <a:srgbClr val="000066"/>
              </a:solidFill>
            </a:endParaRPr>
          </a:p>
        </p:txBody>
      </p:sp>
      <p:pic>
        <p:nvPicPr>
          <p:cNvPr id="29" name="Picture 4" descr="mo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192" y="1844822"/>
            <a:ext cx="3600000" cy="3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916748" y="5867980"/>
            <a:ext cx="3166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60 cm x 60 cm x 30 cm</a:t>
            </a:r>
            <a:endParaRPr lang="en-US" sz="1800" b="1" dirty="0">
              <a:solidFill>
                <a:srgbClr val="00006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605FE-7676-4927-8711-24E9D6B8681A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332D4E10-54D4-4867-A084-0ADD9384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6A9F884-92CF-4839-8748-ACB809154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133030B-BF6D-4F8F-914A-64BAEFAB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63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692696"/>
            <a:ext cx="7632847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</a:t>
            </a:r>
            <a:r>
              <a:rPr lang="sr-Latn-RS" sz="1800" b="1" dirty="0">
                <a:solidFill>
                  <a:srgbClr val="000066"/>
                </a:solidFill>
              </a:rPr>
              <a:t>od poroznog materijala</a:t>
            </a:r>
            <a:endParaRPr lang="sv-SE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6" descr="bass trap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27" y="1319190"/>
            <a:ext cx="2881884" cy="25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 descr="Acoustic Bass Trap Foam | Acoustic Sound Insulation Mater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4" y="3996035"/>
            <a:ext cx="5178693" cy="24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A4149A-BB3E-43A3-8F54-0ACF849DEF49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FABC9BF9-B75C-4643-A2CE-EBE12EBC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9532DB4-94DB-43E9-BD7C-350CC6CE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B65020F-F3F7-4609-B301-D30EFE2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692696"/>
            <a:ext cx="7056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Konstrukcije</a:t>
            </a:r>
            <a:r>
              <a:rPr lang="sr-Latn-CS" sz="1800" b="1" dirty="0">
                <a:solidFill>
                  <a:srgbClr val="990000"/>
                </a:solidFill>
                <a:latin typeface="Arial Black" pitchFamily="34" charset="0"/>
              </a:rPr>
              <a:t> akustičkih rezonatora </a:t>
            </a:r>
            <a:r>
              <a:rPr lang="sr-Latn-CS" sz="1800" b="1" dirty="0">
                <a:solidFill>
                  <a:srgbClr val="000066"/>
                </a:solidFill>
              </a:rPr>
              <a:t>u praktičnoj primeni: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Helmholcovi rezonatori;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Akustički rezonatori sa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perforiranom pločom;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Akustički rezonatori sa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procepom (rasporom);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Višestruki akustički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rezonatori.</a:t>
            </a:r>
          </a:p>
        </p:txBody>
      </p:sp>
      <p:pic>
        <p:nvPicPr>
          <p:cNvPr id="71682" name="Picture 2" descr="Резултат слика за acoustic absorb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19" y="5062633"/>
            <a:ext cx="5004000" cy="1462711"/>
          </a:xfrm>
          <a:prstGeom prst="rect">
            <a:avLst/>
          </a:prstGeom>
          <a:noFill/>
        </p:spPr>
      </p:pic>
      <p:pic>
        <p:nvPicPr>
          <p:cNvPr id="71684" name="Picture 4" descr="Сродна сл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507" y="1394481"/>
            <a:ext cx="4824000" cy="3206917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BACAF6-388F-4D5A-987A-CCE517A7F75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FD7E625A-E2B1-4D6F-A145-B598CD11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710AD16-28C0-481E-8333-0E71AEF13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8B67C61-FB4F-4BB6-92A3-8FD9783C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692696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Helmholcovi rezonatori 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 izrađuju u obliku </a:t>
            </a:r>
            <a:r>
              <a:rPr lang="hr-HR" sz="1800" b="1" dirty="0">
                <a:solidFill>
                  <a:srgbClr val="000066"/>
                </a:solidFill>
              </a:rPr>
              <a:t>posuda različitih oblika, određene zapremine, sa otvorom u obliku grla.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</a:rPr>
              <a:t>Najveći gubici zvučne energije nastaju pri rezonansi apsorbera.</a:t>
            </a: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61642"/>
              </p:ext>
            </p:extLst>
          </p:nvPr>
        </p:nvGraphicFramePr>
        <p:xfrm>
          <a:off x="944076" y="3239442"/>
          <a:ext cx="17240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495000" progId="Equation.DSMT4">
                  <p:embed/>
                </p:oleObj>
              </mc:Choice>
              <mc:Fallback>
                <p:oleObj name="Equation" r:id="rId3" imgW="10411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076" y="3239442"/>
                        <a:ext cx="1724025" cy="9096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884125" y="3131224"/>
            <a:ext cx="3272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poprečni presek otvora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hr-HR" sz="16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884125" y="3517074"/>
            <a:ext cx="31710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V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zapremina rezonatora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 m</a:t>
            </a:r>
            <a:r>
              <a:rPr lang="hr-HR" sz="16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3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884125" y="3902923"/>
            <a:ext cx="3046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  <a:latin typeface="Arial" charset="0"/>
              </a:rPr>
              <a:t>eff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efektivna dužina grla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882738"/>
              </p:ext>
            </p:extLst>
          </p:nvPr>
        </p:nvGraphicFramePr>
        <p:xfrm>
          <a:off x="1016084" y="4509120"/>
          <a:ext cx="16176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84" y="4509120"/>
                        <a:ext cx="1617662" cy="4429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884125" y="4288772"/>
            <a:ext cx="1933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l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– dužina grla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884125" y="4674622"/>
            <a:ext cx="27863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poluprečnik otvora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40760" y="3094511"/>
            <a:ext cx="2818014" cy="2062681"/>
            <a:chOff x="6040760" y="3382543"/>
            <a:chExt cx="2818014" cy="2062681"/>
          </a:xfrm>
        </p:grpSpPr>
        <p:pic>
          <p:nvPicPr>
            <p:cNvPr id="37" name="Picture 10" descr="jelak 5"/>
            <p:cNvPicPr>
              <a:picLocks noChangeAspect="1" noChangeArrowheads="1"/>
            </p:cNvPicPr>
            <p:nvPr/>
          </p:nvPicPr>
          <p:blipFill>
            <a:blip r:embed="rId7" cstate="print"/>
            <a:srcRect l="2817" t="60745" r="54516" b="1785"/>
            <a:stretch>
              <a:fillRect/>
            </a:stretch>
          </p:blipFill>
          <p:spPr bwMode="auto">
            <a:xfrm>
              <a:off x="6593747" y="3382543"/>
              <a:ext cx="2265027" cy="2062681"/>
            </a:xfrm>
            <a:prstGeom prst="rect">
              <a:avLst/>
            </a:prstGeom>
            <a:noFill/>
          </p:spPr>
        </p:pic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6675571" y="5185043"/>
              <a:ext cx="482799" cy="247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7166344" y="4657593"/>
              <a:ext cx="0" cy="55650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6417970" y="4703422"/>
              <a:ext cx="196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419552" y="4088363"/>
              <a:ext cx="196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6514220" y="4096222"/>
              <a:ext cx="6196" cy="6101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6850069" y="4872972"/>
              <a:ext cx="1368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36000" tIns="0" rIns="36000" bIns="0">
              <a:spAutoFit/>
            </a:bodyPr>
            <a:lstStyle/>
            <a:p>
              <a:r>
                <a:rPr lang="sl-SI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040760" y="422108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 err="1">
                  <a:latin typeface="Times New Roman" pitchFamily="18" charset="0"/>
                  <a:cs typeface="Times New Roman" pitchFamily="18" charset="0"/>
                </a:rPr>
                <a:t>2R</a:t>
              </a:r>
              <a:endParaRPr 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7625162" y="4210864"/>
              <a:ext cx="3513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8184" y="804490"/>
            <a:ext cx="2448272" cy="2140199"/>
            <a:chOff x="6458272" y="1092522"/>
            <a:chExt cx="2448272" cy="2140199"/>
          </a:xfrm>
        </p:grpSpPr>
        <p:grpSp>
          <p:nvGrpSpPr>
            <p:cNvPr id="35" name="Group 34"/>
            <p:cNvGrpSpPr/>
            <p:nvPr/>
          </p:nvGrpSpPr>
          <p:grpSpPr>
            <a:xfrm>
              <a:off x="6458272" y="1092522"/>
              <a:ext cx="2448272" cy="1976438"/>
              <a:chOff x="6629400" y="4221088"/>
              <a:chExt cx="2448272" cy="1976438"/>
            </a:xfrm>
          </p:grpSpPr>
          <p:pic>
            <p:nvPicPr>
              <p:cNvPr id="28" name="Picture 20" descr="jelak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5707" t="38011" r="3826"/>
              <a:stretch>
                <a:fillRect/>
              </a:stretch>
            </p:blipFill>
            <p:spPr bwMode="auto">
              <a:xfrm>
                <a:off x="6629400" y="4221088"/>
                <a:ext cx="2448272" cy="1976438"/>
              </a:xfrm>
              <a:prstGeom prst="rect">
                <a:avLst/>
              </a:prstGeom>
              <a:noFill/>
            </p:spPr>
          </p:pic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7335838" y="4351339"/>
                <a:ext cx="322263" cy="1503363"/>
                <a:chOff x="4621" y="2741"/>
                <a:chExt cx="203" cy="947"/>
              </a:xfrm>
            </p:grpSpPr>
            <p:sp>
              <p:nvSpPr>
                <p:cNvPr id="33" name="Line 34"/>
                <p:cNvSpPr>
                  <a:spLocks noChangeShapeType="1"/>
                </p:cNvSpPr>
                <p:nvPr/>
              </p:nvSpPr>
              <p:spPr bwMode="auto">
                <a:xfrm>
                  <a:off x="4720" y="2849"/>
                  <a:ext cx="0" cy="839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21" y="2741"/>
                  <a:ext cx="203" cy="2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99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sz="1600" b="1" i="1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sl-SI" sz="1600" b="1" baseline="-250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1600" b="1" baseline="-250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7092280" y="2924944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latin typeface="Arial" charset="0"/>
                </a:rPr>
                <a:t>Frekvencija [Hz]</a:t>
              </a:r>
              <a:endParaRPr lang="hr-HR" sz="1400" b="1" dirty="0">
                <a:latin typeface="Arial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A50AA2-0E0E-4AD7-88F7-AA780F70688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6A424A22-DEAB-4F91-969B-E56A0433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7843A0B-D496-4D6C-9D5D-82C33DE9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5045CA53-F02B-454A-A8D1-F9F1677E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6216" y="764704"/>
            <a:ext cx="568795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U Helmholcov rezonator se može dodati prigušni materijal (npr. pepeo) koji proširuje frekvencijsko područje sa povećanom apsorpcijom.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259632" y="2348880"/>
            <a:ext cx="6265268" cy="3456384"/>
            <a:chOff x="1259632" y="2636912"/>
            <a:chExt cx="6265268" cy="3456384"/>
          </a:xfrm>
        </p:grpSpPr>
        <p:pic>
          <p:nvPicPr>
            <p:cNvPr id="35" name="Picture 12" descr="Helmholcov razonator apsorpcoj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937" y="2636912"/>
              <a:ext cx="6048375" cy="307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907704" y="5754742"/>
              <a:ext cx="56171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600" b="1" i="1" dirty="0">
                  <a:solidFill>
                    <a:srgbClr val="000066"/>
                  </a:solidFill>
                </a:rPr>
                <a:t>Efekat unošenja apsorpcionog materijala u komoru</a:t>
              </a:r>
              <a:endParaRPr lang="en-US" sz="1600" b="1" i="1" dirty="0">
                <a:solidFill>
                  <a:srgbClr val="000066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5796136" y="5476582"/>
              <a:ext cx="136815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259632" y="2636912"/>
              <a:ext cx="122413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Apsorpcija rezonatora, </a:t>
              </a:r>
              <a:r>
                <a:rPr lang="sr-Latn-CS" sz="1400" b="1" dirty="0">
                  <a:latin typeface="Arial" charset="0"/>
                  <a:sym typeface="Symbol"/>
                </a:rPr>
                <a:t>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5076056" y="4293096"/>
              <a:ext cx="122413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Sa prigušnim materijalom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932040" y="3789040"/>
              <a:ext cx="122413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/>
                <a:t>Bez</a:t>
              </a:r>
              <a:r>
                <a:rPr lang="sr-Latn-CS" sz="1200" b="1" dirty="0">
                  <a:latin typeface="Arial" charset="0"/>
                </a:rPr>
                <a:t> prigušnog materijala</a:t>
              </a:r>
              <a:endParaRPr lang="hr-HR" sz="1400" b="1" dirty="0">
                <a:latin typeface="Arial" charset="0"/>
              </a:endParaRPr>
            </a:p>
          </p:txBody>
        </p:sp>
      </p:grpSp>
      <p:pic>
        <p:nvPicPr>
          <p:cNvPr id="18" name="Picture 11" descr="jelak 5"/>
          <p:cNvPicPr>
            <a:picLocks noChangeAspect="1" noChangeArrowheads="1"/>
          </p:cNvPicPr>
          <p:nvPr/>
        </p:nvPicPr>
        <p:blipFill>
          <a:blip r:embed="rId4" cstate="print"/>
          <a:srcRect l="2631" t="6912" r="54734" b="50000"/>
          <a:stretch>
            <a:fillRect/>
          </a:stretch>
        </p:blipFill>
        <p:spPr bwMode="auto">
          <a:xfrm>
            <a:off x="6372200" y="836712"/>
            <a:ext cx="2340000" cy="2452821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E86715-9D98-4272-9D27-EC162DF8344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AB619BB7-67E4-44C8-9AC0-F73A4201B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F7FFBB8-405C-4D87-A81C-3F1F5F8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14D9A50-0521-4C78-9AE9-4BDC72AD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6216" y="764704"/>
            <a:ext cx="83522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perforiranom pločom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38" name="Picture 26" descr="F:\AP6\ap6_proracun_perforacije.tif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 l="1770" t="10638" r="37169" b="23923"/>
          <a:stretch>
            <a:fillRect/>
          </a:stretch>
        </p:blipFill>
        <p:spPr bwMode="auto">
          <a:xfrm>
            <a:off x="3204448" y="1484784"/>
            <a:ext cx="5400000" cy="2974021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1835696" y="1569733"/>
            <a:ext cx="900000" cy="3465136"/>
            <a:chOff x="1835696" y="2556152"/>
            <a:chExt cx="900000" cy="3465136"/>
          </a:xfrm>
        </p:grpSpPr>
        <p:pic>
          <p:nvPicPr>
            <p:cNvPr id="20" name="Picture 14" descr="F:\Predavanja 2004-2005\Prostorna akustika\rezonato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35696" y="2556152"/>
              <a:ext cx="900000" cy="3465136"/>
            </a:xfrm>
            <a:prstGeom prst="rect">
              <a:avLst/>
            </a:prstGeom>
            <a:noFill/>
          </p:spPr>
        </p:pic>
        <p:sp>
          <p:nvSpPr>
            <p:cNvPr id="32" name="Rectangle 23" descr="Paper bag"/>
            <p:cNvSpPr>
              <a:spLocks noChangeArrowheads="1"/>
            </p:cNvSpPr>
            <p:nvPr/>
          </p:nvSpPr>
          <p:spPr bwMode="auto">
            <a:xfrm rot="5400000">
              <a:off x="1141892" y="4745928"/>
              <a:ext cx="2124000" cy="252000"/>
            </a:xfrm>
            <a:prstGeom prst="rect">
              <a:avLst/>
            </a:prstGeom>
            <a:blipFill dpi="0"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 rot="16200000">
              <a:off x="1124864" y="4747921"/>
              <a:ext cx="2099934" cy="2462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solidFill>
                    <a:schemeClr val="bg1"/>
                  </a:solidFill>
                  <a:latin typeface="Arial" charset="0"/>
                </a:rPr>
                <a:t>Apsorpcioni materijal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 rot="16200000">
              <a:off x="1591695" y="4759475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1640" y="1542744"/>
            <a:ext cx="900000" cy="3462148"/>
            <a:chOff x="431640" y="2306786"/>
            <a:chExt cx="900000" cy="3462148"/>
          </a:xfrm>
        </p:grpSpPr>
        <p:pic>
          <p:nvPicPr>
            <p:cNvPr id="19" name="Picture 13" descr="F:\Predavanja 2004-2005\Prostorna akustika\rezonat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640" y="2306786"/>
              <a:ext cx="900000" cy="3462148"/>
            </a:xfrm>
            <a:prstGeom prst="rect">
              <a:avLst/>
            </a:prstGeom>
            <a:noFill/>
          </p:spPr>
        </p:pic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 rot="16200000">
              <a:off x="31117" y="4461453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</p:grp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707904" y="4674829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Izračunavanje procenta perforacije ploče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79BB4A-9D84-453F-9354-7D849CBC7EF2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Rectangle 15">
            <a:extLst>
              <a:ext uri="{FF2B5EF4-FFF2-40B4-BE49-F238E27FC236}">
                <a16:creationId xmlns:a16="http://schemas.microsoft.com/office/drawing/2014/main" id="{C6E0EE0A-5D86-4319-A7BC-FCCD193B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D7B815E-A3F1-4E5E-BF31-8F69ECCAD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57E33D3-A887-439F-AD20-59B7B522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B76FD7-DEA2-4B7F-9455-5A0A2DBEAB9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6496" y="764704"/>
            <a:ext cx="864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Efekti akustičke obrade prostorija (ugradnje apsorpcionih materijala):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41760"/>
              </p:ext>
            </p:extLst>
          </p:nvPr>
        </p:nvGraphicFramePr>
        <p:xfrm>
          <a:off x="2284642" y="1988840"/>
          <a:ext cx="11038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642" y="1988840"/>
                        <a:ext cx="1103881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86163"/>
              </p:ext>
            </p:extLst>
          </p:nvPr>
        </p:nvGraphicFramePr>
        <p:xfrm>
          <a:off x="2228800" y="4941540"/>
          <a:ext cx="1227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393480" progId="Equation.DSMT4">
                  <p:embed/>
                </p:oleObj>
              </mc:Choice>
              <mc:Fallback>
                <p:oleObj name="Equation" r:id="rId5" imgW="8254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00" y="4941540"/>
                        <a:ext cx="1227138" cy="647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84528" y="1412776"/>
            <a:ext cx="5258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Povećava se apsorpciona površina prostorije: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4528" y="2928491"/>
            <a:ext cx="813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Smanjuje se efekat </a:t>
            </a:r>
            <a:r>
              <a:rPr lang="sl-SI" sz="1800" b="1" dirty="0">
                <a:solidFill>
                  <a:srgbClr val="000066"/>
                </a:solidFill>
              </a:rPr>
              <a:t>reflek</a:t>
            </a:r>
            <a:r>
              <a:rPr lang="en-US" sz="1800" b="1" dirty="0" err="1">
                <a:solidFill>
                  <a:srgbClr val="000066"/>
                </a:solidFill>
              </a:rPr>
              <a:t>tovanih</a:t>
            </a:r>
            <a:r>
              <a:rPr lang="sl-SI" sz="1800" b="1" dirty="0">
                <a:solidFill>
                  <a:srgbClr val="000066"/>
                </a:solidFill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talasa od graničnih površina prostorije: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01692"/>
              </p:ext>
            </p:extLst>
          </p:nvPr>
        </p:nvGraphicFramePr>
        <p:xfrm>
          <a:off x="2120851" y="3501380"/>
          <a:ext cx="1443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51" y="3501380"/>
                        <a:ext cx="1443037" cy="647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84528" y="4365476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Smanjuje se vreme reverberacije: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72" y="1533969"/>
            <a:ext cx="144000" cy="144000"/>
          </a:xfrm>
          <a:prstGeom prst="rect">
            <a:avLst/>
          </a:prstGeom>
          <a:noFill/>
        </p:spPr>
      </p:pic>
      <p:pic>
        <p:nvPicPr>
          <p:cNvPr id="3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093" y="3037743"/>
            <a:ext cx="144000" cy="144000"/>
          </a:xfrm>
          <a:prstGeom prst="rect">
            <a:avLst/>
          </a:prstGeom>
          <a:noFill/>
        </p:spPr>
      </p:pic>
      <p:pic>
        <p:nvPicPr>
          <p:cNvPr id="3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717" y="4475127"/>
            <a:ext cx="144000" cy="144000"/>
          </a:xfrm>
          <a:prstGeom prst="rect">
            <a:avLst/>
          </a:prstGeom>
          <a:noFill/>
        </p:spPr>
      </p:pic>
      <p:pic>
        <p:nvPicPr>
          <p:cNvPr id="21" name="Picture 20" descr="acoustics_03-pj.uzXtuZwSvgLAj56SyY14qmmPf05B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54488" y="3638171"/>
            <a:ext cx="3810000" cy="285750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2684387C-7688-4485-BF9E-323A8343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83522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Akustički rezonator sa perforiranom pločom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95536" y="1340768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Najveći gubici zvučne energije nastaju pri frekvenciji rezonanse ploče:</a:t>
            </a: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1871"/>
              </p:ext>
            </p:extLst>
          </p:nvPr>
        </p:nvGraphicFramePr>
        <p:xfrm>
          <a:off x="2895600" y="1882081"/>
          <a:ext cx="5205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97000" imgH="495000" progId="Equation.DSMT4">
                  <p:embed/>
                </p:oleObj>
              </mc:Choice>
              <mc:Fallback>
                <p:oleObj name="Equation" r:id="rId3" imgW="29970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82081"/>
                        <a:ext cx="5205413" cy="955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028747" y="3912374"/>
            <a:ext cx="2991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procenat perforacije;</a:t>
            </a:r>
            <a:endParaRPr lang="hr-HR" sz="16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b</a:t>
            </a:r>
            <a:r>
              <a:rPr lang="hr-HR" sz="1600" b="1" dirty="0">
                <a:solidFill>
                  <a:srgbClr val="000066"/>
                </a:solidFill>
              </a:rPr>
              <a:t> – udaljenost ploče od zida;</a:t>
            </a:r>
            <a:endParaRPr lang="hr-HR" sz="1600" b="1" dirty="0">
              <a:solidFill>
                <a:srgbClr val="000066"/>
              </a:solidFill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</a:rPr>
              <a:t>eff</a:t>
            </a:r>
            <a:r>
              <a:rPr lang="hr-HR" sz="1600" b="1" dirty="0">
                <a:solidFill>
                  <a:srgbClr val="000066"/>
                </a:solidFill>
              </a:rPr>
              <a:t> – efektivna dužina grla;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dirty="0">
                <a:solidFill>
                  <a:srgbClr val="000066"/>
                </a:solidFill>
              </a:rPr>
              <a:t> – debljina ploče;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d</a:t>
            </a:r>
            <a:r>
              <a:rPr lang="hr-HR" sz="1600" b="1" dirty="0">
                <a:solidFill>
                  <a:srgbClr val="000066"/>
                </a:solidFill>
              </a:rPr>
              <a:t> – prečnik otvora.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90397"/>
              </p:ext>
            </p:extLst>
          </p:nvPr>
        </p:nvGraphicFramePr>
        <p:xfrm>
          <a:off x="4776411" y="3223516"/>
          <a:ext cx="1345168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411" y="3223516"/>
                        <a:ext cx="1345168" cy="44005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512604" y="1838680"/>
            <a:ext cx="2691244" cy="4174745"/>
            <a:chOff x="309748" y="2126712"/>
            <a:chExt cx="2691244" cy="4174745"/>
          </a:xfrm>
        </p:grpSpPr>
        <p:grpSp>
          <p:nvGrpSpPr>
            <p:cNvPr id="37" name="Group 36"/>
            <p:cNvGrpSpPr/>
            <p:nvPr/>
          </p:nvGrpSpPr>
          <p:grpSpPr>
            <a:xfrm>
              <a:off x="467544" y="2628160"/>
              <a:ext cx="900000" cy="3465136"/>
              <a:chOff x="1835696" y="2556152"/>
              <a:chExt cx="900000" cy="3465136"/>
            </a:xfrm>
          </p:grpSpPr>
          <p:pic>
            <p:nvPicPr>
              <p:cNvPr id="39" name="Picture 14" descr="F:\Predavanja 2004-2005\Prostorna akustika\rezonator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1835696" y="2556152"/>
                <a:ext cx="900000" cy="3465136"/>
              </a:xfrm>
              <a:prstGeom prst="rect">
                <a:avLst/>
              </a:prstGeom>
              <a:noFill/>
            </p:spPr>
          </p:pic>
          <p:sp>
            <p:nvSpPr>
              <p:cNvPr id="40" name="Rectangle 23" descr="Paper bag"/>
              <p:cNvSpPr>
                <a:spLocks noChangeArrowheads="1"/>
              </p:cNvSpPr>
              <p:nvPr/>
            </p:nvSpPr>
            <p:spPr bwMode="auto">
              <a:xfrm rot="5400000">
                <a:off x="1141892" y="4745928"/>
                <a:ext cx="2124000" cy="252000"/>
              </a:xfrm>
              <a:prstGeom prst="rect">
                <a:avLst/>
              </a:prstGeom>
              <a:blipFill dpi="0" rotWithShape="0">
                <a:blip r:embed="rId8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1124864" y="4747921"/>
                <a:ext cx="2099934" cy="24622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r-Latn-CS" sz="1600" b="1" dirty="0">
                    <a:solidFill>
                      <a:schemeClr val="bg1"/>
                    </a:solidFill>
                    <a:latin typeface="Arial" charset="0"/>
                  </a:rPr>
                  <a:t>Apsorpcioni materijal</a:t>
                </a:r>
                <a:endParaRPr lang="en-US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1591695" y="4759475"/>
                <a:ext cx="174233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r-Latn-CS" sz="1600" b="1" dirty="0">
                    <a:latin typeface="Arial" charset="0"/>
                  </a:rPr>
                  <a:t>Vazdušna komora</a:t>
                </a:r>
                <a:endParaRPr lang="en-US" sz="1600" b="1" dirty="0">
                  <a:latin typeface="Arial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1220174" y="242088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324577" y="242088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043608" y="2456614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1331640" y="2456614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231627" y="2126712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1198899" y="245745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99856" y="604397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214981" y="6049457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895314" y="600620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98739" y="6287169"/>
              <a:ext cx="512156" cy="10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222744" y="4173041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222864" y="447285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225114" y="4788533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24626" y="509773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219848" y="5403759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214532" y="5712104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519235" y="3298123"/>
              <a:ext cx="8640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Gredica</a:t>
              </a:r>
            </a:p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(nosač)</a:t>
              </a: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 flipV="1">
              <a:off x="971600" y="3426781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1658325" y="4706921"/>
              <a:ext cx="6690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a = d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 rot="5400000">
              <a:off x="1240466" y="4720222"/>
              <a:ext cx="461852" cy="252000"/>
              <a:chOff x="1554727" y="4365104"/>
              <a:chExt cx="461852" cy="252000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1731293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835696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1554727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flipH="1">
                <a:off x="1842759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1710018" y="4401666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1848864" y="3915305"/>
              <a:ext cx="11521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Perforirana ploča (panel)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flipV="1">
              <a:off x="1282653" y="4032428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 Box 15"/>
            <p:cNvSpPr txBox="1">
              <a:spLocks noChangeArrowheads="1"/>
            </p:cNvSpPr>
            <p:nvPr/>
          </p:nvSpPr>
          <p:spPr bwMode="auto">
            <a:xfrm rot="16200000">
              <a:off x="143042" y="4243779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b="1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24B167-E5ED-41C2-AD95-F4D2453A0607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Rectangle 15">
            <a:extLst>
              <a:ext uri="{FF2B5EF4-FFF2-40B4-BE49-F238E27FC236}">
                <a16:creationId xmlns:a16="http://schemas.microsoft.com/office/drawing/2014/main" id="{80793689-D233-4D84-B975-27660EA5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9BF76CDB-C1DE-4409-AED8-038E84D7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11BDCF83-2B4E-4BAA-BA29-B083C32B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83522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Akustički rezonator sa perforiranom pločom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349320" y="5754742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Perforirana ploča - primer iz prakse</a:t>
            </a:r>
          </a:p>
        </p:txBody>
      </p:sp>
      <p:pic>
        <p:nvPicPr>
          <p:cNvPr id="50" name="Picture 7" descr="Koeficijent apsorpcije akust rezonatora 2"/>
          <p:cNvPicPr>
            <a:picLocks noChangeAspect="1" noChangeArrowheads="1"/>
          </p:cNvPicPr>
          <p:nvPr/>
        </p:nvPicPr>
        <p:blipFill>
          <a:blip r:embed="rId3" cstate="print"/>
          <a:srcRect t="3066" b="2794"/>
          <a:stretch>
            <a:fillRect/>
          </a:stretch>
        </p:blipFill>
        <p:spPr bwMode="auto">
          <a:xfrm>
            <a:off x="179512" y="1285880"/>
            <a:ext cx="57960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 descr="Helmholtz resonator calcul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12" y="1849272"/>
            <a:ext cx="3016088" cy="31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DBD32-F8EB-4CB6-8FC6-CB1194AF8739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96CB95BE-B281-4200-A09E-9F7FDBB8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4D7A5CA-FE93-4142-BE15-A4271E615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4B2549A-19E0-4800-89F6-40CBAD88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8352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procepom (rasporom)</a:t>
            </a:r>
            <a:endParaRPr lang="hr-HR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983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13047"/>
              </p:ext>
            </p:extLst>
          </p:nvPr>
        </p:nvGraphicFramePr>
        <p:xfrm>
          <a:off x="1641090" y="1412777"/>
          <a:ext cx="5688000" cy="96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495000" progId="Equation.DSMT4">
                  <p:embed/>
                </p:oleObj>
              </mc:Choice>
              <mc:Fallback>
                <p:oleObj name="Equation" r:id="rId3" imgW="279396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090" y="1412777"/>
                        <a:ext cx="5688000" cy="96627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64071"/>
              </p:ext>
            </p:extLst>
          </p:nvPr>
        </p:nvGraphicFramePr>
        <p:xfrm>
          <a:off x="5724128" y="2720480"/>
          <a:ext cx="16049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720480"/>
                        <a:ext cx="1604962" cy="4587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90313"/>
              </p:ext>
            </p:extLst>
          </p:nvPr>
        </p:nvGraphicFramePr>
        <p:xfrm>
          <a:off x="3131840" y="2564904"/>
          <a:ext cx="22875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368280" progId="Equation.DSMT4">
                  <p:embed/>
                </p:oleObj>
              </mc:Choice>
              <mc:Fallback>
                <p:oleObj name="Equation" r:id="rId7" imgW="109188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564904"/>
                        <a:ext cx="2287587" cy="769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4172763" y="3717032"/>
            <a:ext cx="28680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procenat perforacije;</a:t>
            </a:r>
            <a:endParaRPr lang="hr-HR" sz="16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b</a:t>
            </a:r>
            <a:r>
              <a:rPr lang="hr-HR" sz="1600" b="1" dirty="0">
                <a:solidFill>
                  <a:srgbClr val="000066"/>
                </a:solidFill>
              </a:rPr>
              <a:t> – udaljenost letvi od zida;</a:t>
            </a:r>
            <a:endParaRPr lang="hr-HR" sz="1600" b="1" dirty="0">
              <a:solidFill>
                <a:srgbClr val="000066"/>
              </a:solidFill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</a:rPr>
              <a:t>eff</a:t>
            </a:r>
            <a:r>
              <a:rPr lang="hr-HR" sz="1600" b="1" dirty="0">
                <a:solidFill>
                  <a:srgbClr val="000066"/>
                </a:solidFill>
              </a:rPr>
              <a:t> – efektivna dužina grla;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dirty="0">
                <a:solidFill>
                  <a:srgbClr val="000066"/>
                </a:solidFill>
              </a:rPr>
              <a:t> – debljina letve;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w</a:t>
            </a:r>
            <a:r>
              <a:rPr lang="hr-HR" sz="1600" b="1" dirty="0">
                <a:solidFill>
                  <a:srgbClr val="000066"/>
                </a:solidFill>
              </a:rPr>
              <a:t> – širina letvice;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r</a:t>
            </a:r>
            <a:r>
              <a:rPr lang="hr-HR" sz="1600" b="1" dirty="0">
                <a:solidFill>
                  <a:srgbClr val="000066"/>
                </a:solidFill>
              </a:rPr>
              <a:t> – širina procepa.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592724" y="3004815"/>
            <a:ext cx="2259196" cy="3016473"/>
            <a:chOff x="512604" y="3284984"/>
            <a:chExt cx="2259196" cy="3016473"/>
          </a:xfrm>
        </p:grpSpPr>
        <p:pic>
          <p:nvPicPr>
            <p:cNvPr id="48" name="Picture 14" descr="F:\Predavanja 2004-2005\Prostorna akustika\rezonator1.jpg"/>
            <p:cNvPicPr>
              <a:picLocks noChangeAspect="1" noChangeArrowheads="1"/>
            </p:cNvPicPr>
            <p:nvPr/>
          </p:nvPicPr>
          <p:blipFill>
            <a:blip r:embed="rId9" cstate="print"/>
            <a:srcRect t="36145"/>
            <a:stretch>
              <a:fillRect/>
            </a:stretch>
          </p:blipFill>
          <p:spPr bwMode="auto">
            <a:xfrm flipH="1">
              <a:off x="670400" y="3880624"/>
              <a:ext cx="900000" cy="2212672"/>
            </a:xfrm>
            <a:prstGeom prst="rect">
              <a:avLst/>
            </a:prstGeom>
            <a:noFill/>
          </p:spPr>
        </p:pic>
        <p:sp>
          <p:nvSpPr>
            <p:cNvPr id="49" name="Rectangle 23" descr="Paper bag"/>
            <p:cNvSpPr>
              <a:spLocks noChangeArrowheads="1"/>
            </p:cNvSpPr>
            <p:nvPr/>
          </p:nvSpPr>
          <p:spPr bwMode="auto">
            <a:xfrm rot="5400000">
              <a:off x="-23404" y="4817936"/>
              <a:ext cx="2124000" cy="252000"/>
            </a:xfrm>
            <a:prstGeom prst="rect">
              <a:avLst/>
            </a:prstGeom>
            <a:blipFill dpi="0" rotWithShape="0">
              <a:blip r:embed="rId10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 rot="16200000">
              <a:off x="-40432" y="4819929"/>
              <a:ext cx="2099934" cy="2462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solidFill>
                    <a:schemeClr val="bg1"/>
                  </a:solidFill>
                  <a:latin typeface="Arial" charset="0"/>
                </a:rPr>
                <a:t>Apsorpcioni materijal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 rot="16200000">
              <a:off x="426399" y="4831483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1423030" y="3579160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1527433" y="3573016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246464" y="3614886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534496" y="3614886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434483" y="328498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1401755" y="361572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902712" y="604397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417837" y="6049457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1098170" y="600620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01595" y="6287169"/>
              <a:ext cx="512156" cy="10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1427970" y="4788533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427482" y="509773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422704" y="5403759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417388" y="5712104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1855525" y="4668747"/>
              <a:ext cx="1185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grpSp>
          <p:nvGrpSpPr>
            <p:cNvPr id="39" name="Group 75"/>
            <p:cNvGrpSpPr/>
            <p:nvPr/>
          </p:nvGrpSpPr>
          <p:grpSpPr>
            <a:xfrm rot="5400000">
              <a:off x="1443322" y="4720222"/>
              <a:ext cx="461852" cy="252000"/>
              <a:chOff x="1554727" y="4365104"/>
              <a:chExt cx="461852" cy="25200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731293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1835696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1554727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H="1">
                <a:off x="1842759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710018" y="4401666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979712" y="4252352"/>
              <a:ext cx="7920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Letva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1478613" y="4369475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 rot="16200000">
              <a:off x="345898" y="4816272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b="1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25720" y="4472850"/>
              <a:ext cx="103465" cy="104646"/>
              <a:chOff x="1425720" y="4472850"/>
              <a:chExt cx="103465" cy="104646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1422917" y="4167877"/>
              <a:ext cx="103465" cy="104646"/>
              <a:chOff x="1425720" y="4472850"/>
              <a:chExt cx="103465" cy="104646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1425298" y="4787002"/>
              <a:ext cx="103465" cy="104646"/>
              <a:chOff x="1425720" y="4472850"/>
              <a:chExt cx="103465" cy="104646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422495" y="5098301"/>
              <a:ext cx="103465" cy="104646"/>
              <a:chOff x="1425720" y="4472850"/>
              <a:chExt cx="103465" cy="1046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1421130" y="5418233"/>
              <a:ext cx="103465" cy="104646"/>
              <a:chOff x="1425720" y="4472850"/>
              <a:chExt cx="103465" cy="104646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1420708" y="5715443"/>
              <a:ext cx="103465" cy="104646"/>
              <a:chOff x="1425720" y="4472850"/>
              <a:chExt cx="103465" cy="104646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>
              <a:off x="1848083" y="5475793"/>
              <a:ext cx="1875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5400000" flipV="1">
              <a:off x="1682880" y="5399312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V="1">
              <a:off x="1684269" y="5588423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685667" y="5435079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5400000" flipH="1">
              <a:off x="1687056" y="5807819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72318" y="5504037"/>
              <a:ext cx="1713" cy="203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6" name="Group 95"/>
            <p:cNvGrpSpPr/>
            <p:nvPr/>
          </p:nvGrpSpPr>
          <p:grpSpPr>
            <a:xfrm>
              <a:off x="1426493" y="3888193"/>
              <a:ext cx="103465" cy="104646"/>
              <a:chOff x="1425720" y="4472850"/>
              <a:chExt cx="103465" cy="104646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BD4AAB1-B22F-4EF1-B368-22979AF485D0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Rectangle 15">
            <a:extLst>
              <a:ext uri="{FF2B5EF4-FFF2-40B4-BE49-F238E27FC236}">
                <a16:creationId xmlns:a16="http://schemas.microsoft.com/office/drawing/2014/main" id="{AE64C206-89D3-4D7D-B59A-48A3F480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7E49E630-F3CA-451A-B6CA-57CD2FDA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677D2312-51F1-4FAF-8F1C-9794C8E5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8352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procepom (rasporom)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76" name="Picture 4" descr="Akusticki apsorber sa procepom promenljive dubine"/>
          <p:cNvPicPr>
            <a:picLocks noChangeAspect="1" noChangeArrowheads="1"/>
          </p:cNvPicPr>
          <p:nvPr/>
        </p:nvPicPr>
        <p:blipFill>
          <a:blip r:embed="rId3" cstate="print"/>
          <a:srcRect r="-920"/>
          <a:stretch>
            <a:fillRect/>
          </a:stretch>
        </p:blipFill>
        <p:spPr bwMode="auto">
          <a:xfrm>
            <a:off x="467544" y="1197314"/>
            <a:ext cx="7992888" cy="48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C363C2-5941-470C-9DAA-8C4556801F3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CD2B6A7A-7A37-4B54-A844-5856F45D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649B0F8-3BF8-417E-AD57-B34097DE8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2C8273A-E1AF-4F86-9010-E6403A372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979712" y="5661248"/>
            <a:ext cx="5184576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</a:rPr>
              <a:t>Konstrukcija a</a:t>
            </a: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kustičkog </a:t>
            </a:r>
            <a:r>
              <a:rPr lang="hr-HR" sz="1600" b="1" i="1" dirty="0">
                <a:solidFill>
                  <a:srgbClr val="000066"/>
                </a:solidFill>
              </a:rPr>
              <a:t>rezonatora sa procepom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79712" y="980728"/>
            <a:ext cx="4968552" cy="4608512"/>
            <a:chOff x="1979712" y="1700808"/>
            <a:chExt cx="4968552" cy="4608512"/>
          </a:xfrm>
        </p:grpSpPr>
        <p:grpSp>
          <p:nvGrpSpPr>
            <p:cNvPr id="11" name="Group 10"/>
            <p:cNvGrpSpPr/>
            <p:nvPr/>
          </p:nvGrpSpPr>
          <p:grpSpPr>
            <a:xfrm>
              <a:off x="2051720" y="1700808"/>
              <a:ext cx="4896544" cy="4608512"/>
              <a:chOff x="2051720" y="1700808"/>
              <a:chExt cx="4896544" cy="4608512"/>
            </a:xfrm>
          </p:grpSpPr>
          <p:pic>
            <p:nvPicPr>
              <p:cNvPr id="9" name="Picture 4" descr="Akusticki apsorber sa procepom promenljive dubin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079" t="2639" r="10475" b="2950"/>
              <a:stretch>
                <a:fillRect/>
              </a:stretch>
            </p:blipFill>
            <p:spPr bwMode="auto">
              <a:xfrm>
                <a:off x="2051720" y="1700808"/>
                <a:ext cx="4896544" cy="460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5004048" y="3573016"/>
                <a:ext cx="1431776" cy="4160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hr-HR" sz="1600" dirty="0"/>
                  <a:t>Presek A-A</a:t>
                </a: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979712" y="3019643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851920" y="5301208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Letva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3350821" y="5418331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851920" y="4797152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Nosač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906162" y="4912882"/>
              <a:ext cx="980363" cy="918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906162" y="4750891"/>
              <a:ext cx="0" cy="171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5D4D66-BDA8-4E40-A538-0B449DF7042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D94FABD4-F829-4A2F-80EE-A290B6A0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20A78A3-B8BA-47D6-8921-44F0EB3D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42455ED6-BBEB-43AB-BA1F-B2FB7892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Efikasnost u zavisnosti od položaja apsorpcionog materijala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6000" y="1235368"/>
            <a:ext cx="853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materijal najmanje efikasan, mala brzina čestica;</a:t>
            </a:r>
          </a:p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materijal efikasniji, ali je aktivan mali deo materijala koji otpada na otvore;</a:t>
            </a:r>
          </a:p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ceo materijal efikasan, ali mora biti nešto deblji nego u slučaju b).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9672" y="2574196"/>
            <a:ext cx="5761038" cy="3465676"/>
            <a:chOff x="1619672" y="2852936"/>
            <a:chExt cx="5761038" cy="3465676"/>
          </a:xfrm>
        </p:grpSpPr>
        <p:pic>
          <p:nvPicPr>
            <p:cNvPr id="10" name="Picture 5" descr="Polozaj apsorpcionog materijala"/>
            <p:cNvPicPr>
              <a:picLocks noChangeAspect="1" noChangeArrowheads="1"/>
            </p:cNvPicPr>
            <p:nvPr/>
          </p:nvPicPr>
          <p:blipFill>
            <a:blip r:embed="rId3" cstate="print"/>
            <a:srcRect t="3931" b="13526"/>
            <a:stretch>
              <a:fillRect/>
            </a:stretch>
          </p:blipFill>
          <p:spPr bwMode="auto">
            <a:xfrm>
              <a:off x="1619672" y="2852936"/>
              <a:ext cx="576103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411760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a)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55976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b)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228184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c)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763688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07904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652120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FA74D5-3250-4C10-B505-C91CD72BEFF0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15">
            <a:extLst>
              <a:ext uri="{FF2B5EF4-FFF2-40B4-BE49-F238E27FC236}">
                <a16:creationId xmlns:a16="http://schemas.microsoft.com/office/drawing/2014/main" id="{07116F43-4783-41C9-8D7B-9EBB2602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98F0755-E729-4B10-9743-F7A16CB3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4480163-A1F0-4EC1-AD4A-FFB1D842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Višestruki akustički rezonatori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0000" y="1242361"/>
            <a:ext cx="6984000" cy="4944144"/>
            <a:chOff x="1080000" y="1521101"/>
            <a:chExt cx="6984000" cy="4944144"/>
          </a:xfrm>
        </p:grpSpPr>
        <p:pic>
          <p:nvPicPr>
            <p:cNvPr id="19" name="Picture 5" descr="Dvostruki panelni rezonator ispunjen aps materijal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0000" y="1521101"/>
              <a:ext cx="6984000" cy="494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004048" y="3898732"/>
              <a:ext cx="1872207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100" b="1" dirty="0">
                  <a:latin typeface="Arial" pitchFamily="34" charset="0"/>
                  <a:cs typeface="Arial" pitchFamily="34" charset="0"/>
                </a:rPr>
                <a:t>Presovana mineralna vuna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065529" y="4729291"/>
              <a:ext cx="1779199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100" b="1" dirty="0">
                  <a:latin typeface="Arial" pitchFamily="34" charset="0"/>
                  <a:cs typeface="Arial" pitchFamily="34" charset="0"/>
                </a:rPr>
                <a:t>Rastresita mineralna vuna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24B4AD-E431-4B38-9F83-1CC61FCF39AC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B54FE19C-729A-48A1-91A5-85908E6E8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7D4B8FA-06AC-4D3C-8542-713B4AD0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A34B793-F1BA-4DE1-9E1B-7CC16228E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6" descr="rezonantni apsorb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59631"/>
            <a:ext cx="4140000" cy="29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soundbu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62028"/>
            <a:ext cx="3960000" cy="49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0BFBDE-2304-4EC3-8739-445436BC32B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86DDDDB1-20BE-486F-AAD8-CFFF7C3D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D76778D-D212-465F-B209-6AB7ABCE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0E07A09-12AD-4266-B635-3380815B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1" name="Picture 5" descr="panelni apsorberi"/>
          <p:cNvPicPr>
            <a:picLocks noChangeAspect="1" noChangeArrowheads="1"/>
          </p:cNvPicPr>
          <p:nvPr/>
        </p:nvPicPr>
        <p:blipFill>
          <a:blip r:embed="rId3" cstate="print"/>
          <a:srcRect t="16982" b="6641"/>
          <a:stretch>
            <a:fillRect/>
          </a:stretch>
        </p:blipFill>
        <p:spPr bwMode="auto">
          <a:xfrm>
            <a:off x="467544" y="1389255"/>
            <a:ext cx="8244000" cy="44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C741-BE53-417B-899F-567A8ACD4B8C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3EA81004-D93C-4D88-AB19-36ACCFC6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3F3E3F2-5C29-4CEE-8327-DC16E55D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21A1708-CAD8-4151-A756-9CF038B67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5576" y="4560886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</a:rPr>
              <a:t>Helmholcov rezonatorski blok: frekvencijsko-apsorpciona karakteristika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1156" y="1386612"/>
            <a:ext cx="8368916" cy="3082834"/>
            <a:chOff x="451156" y="1737360"/>
            <a:chExt cx="8368916" cy="3082834"/>
          </a:xfrm>
        </p:grpSpPr>
        <p:pic>
          <p:nvPicPr>
            <p:cNvPr id="18" name="Picture 5" descr="Apsorpcija rezonatora 2"/>
            <p:cNvPicPr>
              <a:picLocks noChangeAspect="1" noChangeArrowheads="1"/>
            </p:cNvPicPr>
            <p:nvPr/>
          </p:nvPicPr>
          <p:blipFill>
            <a:blip r:embed="rId3" cstate="print"/>
            <a:srcRect l="5001" t="1733" r="6419" b="44669"/>
            <a:stretch>
              <a:fillRect/>
            </a:stretch>
          </p:blipFill>
          <p:spPr bwMode="auto">
            <a:xfrm>
              <a:off x="451156" y="1737360"/>
              <a:ext cx="4336868" cy="308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Apsorpcija rezonatora 2"/>
            <p:cNvPicPr>
              <a:picLocks noChangeAspect="1" noChangeArrowheads="1"/>
            </p:cNvPicPr>
            <p:nvPr/>
          </p:nvPicPr>
          <p:blipFill>
            <a:blip r:embed="rId3" cstate="print"/>
            <a:srcRect l="22939" t="63207" r="15962" b="2499"/>
            <a:stretch>
              <a:fillRect/>
            </a:stretch>
          </p:blipFill>
          <p:spPr bwMode="auto">
            <a:xfrm>
              <a:off x="5220072" y="2060848"/>
              <a:ext cx="3600000" cy="237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 rot="16200000">
              <a:off x="4076175" y="3020571"/>
              <a:ext cx="198001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Koeficijent apsorpcije 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372200" y="4417367"/>
              <a:ext cx="165618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A85A71-B99C-4B83-A024-5D3A7C6247C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A274D186-FAB6-41D8-AF57-2E9122CC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775E873-FF4D-4565-BEDC-BEC64BD8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2E651356-AF7F-4B9E-99B8-5149D201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C62181-EC9D-4E54-B5E9-6C7C0EB4B9A2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2486000" y="3479749"/>
            <a:ext cx="3886200" cy="2654299"/>
            <a:chOff x="96" y="2257"/>
            <a:chExt cx="2448" cy="1672"/>
          </a:xfrm>
        </p:grpSpPr>
        <p:pic>
          <p:nvPicPr>
            <p:cNvPr id="22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 l="1563" t="19792" r="37500" b="25000"/>
            <a:stretch>
              <a:fillRect/>
            </a:stretch>
          </p:blipFill>
          <p:spPr bwMode="auto">
            <a:xfrm>
              <a:off x="96" y="2257"/>
              <a:ext cx="2448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1102" y="3813"/>
              <a:ext cx="545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sl-SI" sz="1200" b="1" dirty="0">
                  <a:latin typeface="Arial" charset="0"/>
                </a:rPr>
                <a:t>vreme </a:t>
              </a:r>
              <a:r>
                <a:rPr lang="sl-SI" sz="1200" b="1" dirty="0">
                  <a:latin typeface="Arial" charset="0"/>
                  <a:sym typeface="Symbol" pitchFamily="18" charset="2"/>
                </a:rPr>
                <a:t>s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 rot="16200000">
              <a:off x="-288" y="2941"/>
              <a:ext cx="888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sl-SI" sz="1200" b="1" dirty="0">
                  <a:latin typeface="Arial" charset="0"/>
                </a:rPr>
                <a:t>nivo zvuka </a:t>
              </a:r>
              <a:r>
                <a:rPr lang="sl-SI" sz="1200" b="1" dirty="0">
                  <a:latin typeface="Arial" charset="0"/>
                  <a:sym typeface="Symbol" pitchFamily="18" charset="2"/>
                </a:rPr>
                <a:t>dB  </a:t>
              </a:r>
              <a:endParaRPr lang="en-US" sz="1200" b="1" dirty="0">
                <a:latin typeface="Arial" charset="0"/>
              </a:endParaRPr>
            </a:p>
          </p:txBody>
        </p:sp>
      </p:grp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86763"/>
              </p:ext>
            </p:extLst>
          </p:nvPr>
        </p:nvGraphicFramePr>
        <p:xfrm>
          <a:off x="2243857" y="1934121"/>
          <a:ext cx="12319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393480" progId="Equation.3">
                  <p:embed/>
                </p:oleObj>
              </mc:Choice>
              <mc:Fallback>
                <p:oleObj name="Equation" r:id="rId12" imgW="838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857" y="1934121"/>
                        <a:ext cx="1231900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175469" y="692696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PRE </a:t>
            </a:r>
            <a:br>
              <a:rPr lang="sl-SI" sz="18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AKUSTIČKE OBRADE</a:t>
            </a:r>
            <a:endParaRPr lang="en-US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299669" y="692696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latin typeface="Arial Black" pitchFamily="34" charset="0"/>
              </a:rPr>
              <a:t>POSLE</a:t>
            </a:r>
            <a:br>
              <a:rPr lang="sl-SI" sz="1800" dirty="0">
                <a:latin typeface="Arial Black" pitchFamily="34" charset="0"/>
              </a:rPr>
            </a:br>
            <a:r>
              <a:rPr lang="sl-SI" sz="1800" dirty="0">
                <a:latin typeface="Arial Black" pitchFamily="34" charset="0"/>
              </a:rPr>
              <a:t>AKUSTIČKE OBRADE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629619" y="1357858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0066"/>
                </a:solidFill>
                <a:latin typeface="Arial Black" pitchFamily="34" charset="0"/>
              </a:rPr>
              <a:t>A</a:t>
            </a:r>
            <a:endParaRPr lang="en-US" sz="28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704607" y="1357858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0066"/>
                </a:solidFill>
                <a:latin typeface="Arial Black" pitchFamily="34" charset="0"/>
              </a:rPr>
              <a:t>A</a:t>
            </a:r>
            <a:r>
              <a:rPr lang="en-US" sz="2800" dirty="0">
                <a:solidFill>
                  <a:srgbClr val="000066"/>
                </a:solidFill>
                <a:latin typeface="Arial Black" pitchFamily="34" charset="0"/>
              </a:rPr>
              <a:t>’</a:t>
            </a:r>
          </a:p>
        </p:txBody>
      </p:sp>
      <p:graphicFrame>
        <p:nvGraphicFramePr>
          <p:cNvPr id="4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7835"/>
              </p:ext>
            </p:extLst>
          </p:nvPr>
        </p:nvGraphicFramePr>
        <p:xfrm>
          <a:off x="5349875" y="1934114"/>
          <a:ext cx="12684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934114"/>
                        <a:ext cx="1268413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2771800" y="6134048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Zadržavanje </a:t>
            </a:r>
            <a:r>
              <a:rPr lang="sl-SI" sz="1600" b="1" i="1" dirty="0">
                <a:solidFill>
                  <a:srgbClr val="000066"/>
                </a:solidFill>
              </a:rPr>
              <a:t>zvuk</a:t>
            </a: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a u prostoriji</a:t>
            </a:r>
            <a:endParaRPr lang="hr-HR" sz="16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487244" y="39018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Pre akustičke obrade - prazna prostorija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5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06508"/>
              </p:ext>
            </p:extLst>
          </p:nvPr>
        </p:nvGraphicFramePr>
        <p:xfrm>
          <a:off x="7197299" y="1432042"/>
          <a:ext cx="80257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299" y="1432042"/>
                        <a:ext cx="802572" cy="432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56214"/>
              </p:ext>
            </p:extLst>
          </p:nvPr>
        </p:nvGraphicFramePr>
        <p:xfrm>
          <a:off x="7164288" y="2080162"/>
          <a:ext cx="868595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28600" progId="Equation.DSMT4">
                  <p:embed/>
                </p:oleObj>
              </mc:Choice>
              <mc:Fallback>
                <p:oleObj name="Equation" r:id="rId18" imgW="4698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080162"/>
                        <a:ext cx="868595" cy="46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6300192" y="4693888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Posle akustičke obrade – prostorija sa tepihom</a:t>
            </a:r>
            <a:endParaRPr lang="hr-HR" sz="1600" b="1" dirty="0"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3131840" y="1488026"/>
            <a:ext cx="2581063" cy="2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3563888" y="2080114"/>
            <a:ext cx="1679231" cy="3390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Text Box 42"/>
          <p:cNvSpPr txBox="1">
            <a:spLocks noChangeArrowheads="1"/>
          </p:cNvSpPr>
          <p:nvPr/>
        </p:nvSpPr>
        <p:spPr bwMode="auto">
          <a:xfrm rot="21281231">
            <a:off x="3707904" y="1288026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Raste</a:t>
            </a:r>
            <a:endParaRPr lang="hr-HR" sz="1600" b="1" dirty="0">
              <a:latin typeface="Arial" charset="0"/>
            </a:endParaRP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 rot="687021">
            <a:off x="3707904" y="193609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Opada</a:t>
            </a:r>
            <a:endParaRPr lang="hr-HR" sz="1600" b="1" dirty="0">
              <a:latin typeface="Arial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4932040" y="4392548"/>
            <a:ext cx="1577817" cy="5893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4932040" y="5053928"/>
            <a:ext cx="151216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6024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202628" y="258417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Udarac dlana o dlan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2628" y="3037704"/>
            <a:ext cx="199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Govor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2" name="cla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653834" y="2534109"/>
            <a:ext cx="478006" cy="478006"/>
          </a:xfrm>
          <a:prstGeom prst="rect">
            <a:avLst/>
          </a:prstGeom>
        </p:spPr>
      </p:pic>
      <p:pic>
        <p:nvPicPr>
          <p:cNvPr id="3" name="clap-carp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62600" y="2520655"/>
            <a:ext cx="500807" cy="500807"/>
          </a:xfrm>
          <a:prstGeom prst="rect">
            <a:avLst/>
          </a:prstGeom>
        </p:spPr>
      </p:pic>
      <p:pic>
        <p:nvPicPr>
          <p:cNvPr id="4" name="speech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10544" y="2919530"/>
            <a:ext cx="609600" cy="609600"/>
          </a:xfrm>
          <a:prstGeom prst="rect">
            <a:avLst/>
          </a:prstGeom>
        </p:spPr>
      </p:pic>
      <p:pic>
        <p:nvPicPr>
          <p:cNvPr id="5" name="speech-carpet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12903" y="2919530"/>
            <a:ext cx="609600" cy="609600"/>
          </a:xfrm>
          <a:prstGeom prst="rect">
            <a:avLst/>
          </a:prstGeom>
        </p:spPr>
      </p:pic>
      <p:sp>
        <p:nvSpPr>
          <p:cNvPr id="34" name="Rectangle 15">
            <a:extLst>
              <a:ext uri="{FF2B5EF4-FFF2-40B4-BE49-F238E27FC236}">
                <a16:creationId xmlns:a16="http://schemas.microsoft.com/office/drawing/2014/main" id="{C2193E1C-CF71-42ED-8088-87327C1D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1" name="Picture 4" descr="Panelni rezonator sa promenljivom apsorpcijo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280" y="1124744"/>
            <a:ext cx="5040000" cy="44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451377-54A0-43F9-A27E-122BD05B6B86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199E40AD-1DCB-4544-9300-6EB3E490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622445-2ADE-4539-A203-10D7F233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5C4BE12-43B1-4CBC-A82F-F6FF196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4" name="Picture 5" descr="Panelni rezonator sa promenljivom apsorpcijo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1268760"/>
            <a:ext cx="8280000" cy="34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B438B-2B83-47FD-8970-E13BB617D29A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9CA88AD2-D43F-4165-ABCC-9B3AC4F7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1C358-3506-434B-A694-0AE6F2DE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9502681-6E2E-4B47-B0AE-E37107DF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9" name="Picture 4" descr="Panelni rezonator sa promenljivom apsorpcijo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481"/>
            <a:ext cx="4680000" cy="432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anelni rezonator sa promenljivom apsorpcijo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39957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E814FD-926A-4903-AC60-E41DEAB00E6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A807351E-EAA5-4E2A-B90F-6DA08E56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DC377BB-07B1-454D-BE17-2B488E39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6B98984-E140-4873-90E4-FA7F45E2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1" name="Picture 4" descr="Panelni rezonator sa promenljivom apsorpcij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46746"/>
            <a:ext cx="6840000" cy="5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D807F-F054-451B-B6D5-9ADA480759D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0BCC6757-4C48-4E65-8340-F9674075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7F092C-390F-4992-B6DF-7A7CB6C0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6306D10-4CAB-4A9B-867E-FD09AEE38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B4E6A-E91E-47E7-AAD4-D408653F73A2}"/>
              </a:ext>
            </a:extLst>
          </p:cNvPr>
          <p:cNvCxnSpPr/>
          <p:nvPr/>
        </p:nvCxnSpPr>
        <p:spPr>
          <a:xfrm>
            <a:off x="0" y="476672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512" y="930206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dirty="0">
                <a:solidFill>
                  <a:srgbClr val="000066"/>
                </a:solidFill>
              </a:rPr>
              <a:t>Industrijski pogon – mašine za izvlačenje žice</a:t>
            </a:r>
          </a:p>
        </p:txBody>
      </p:sp>
      <p:pic>
        <p:nvPicPr>
          <p:cNvPr id="11" name="Picture 5" descr="D:\Predavanja 2004-2005\Prostorna akustika\fk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0" y="1268760"/>
            <a:ext cx="4692650" cy="3448050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 l="27344" t="9375" r="28125" b="8333"/>
          <a:stretch>
            <a:fillRect/>
          </a:stretch>
        </p:blipFill>
        <p:spPr bwMode="auto">
          <a:xfrm>
            <a:off x="5004488" y="964301"/>
            <a:ext cx="3960000" cy="548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A4DC58-9B25-48B0-B93F-AF1A9F99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44624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A757E1-7E87-4CBF-AF70-6D6AA63392DB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5">
            <a:extLst>
              <a:ext uri="{FF2B5EF4-FFF2-40B4-BE49-F238E27FC236}">
                <a16:creationId xmlns:a16="http://schemas.microsoft.com/office/drawing/2014/main" id="{933290EC-CF61-46B2-B3AE-63B280A3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4123475-B74C-47DD-8828-FC4766FE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C5FFEB5-3325-4743-804D-4DA51F07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FBB9B6-9D5F-4779-A1C0-66116F89F9C2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6672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44624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pic>
        <p:nvPicPr>
          <p:cNvPr id="14" name="Picture 4" descr="F:\Predavanja 2004-2005\Prostorna akustika\fks 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74452"/>
            <a:ext cx="4343400" cy="3313113"/>
          </a:xfrm>
          <a:prstGeom prst="rect">
            <a:avLst/>
          </a:prstGeom>
          <a:noFill/>
        </p:spPr>
      </p:pic>
      <p:pic>
        <p:nvPicPr>
          <p:cNvPr id="18" name="Picture 5" descr="F:\Predavanja 2004-2005\Prostorna akustika\fks pos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4394200" cy="3287713"/>
          </a:xfrm>
          <a:prstGeom prst="rect">
            <a:avLst/>
          </a:prstGeom>
          <a:noFill/>
        </p:spPr>
      </p:pic>
      <p:pic>
        <p:nvPicPr>
          <p:cNvPr id="19" name="Picture 6" descr="F:\Predavanja 2004-2005\Prostorna akustika\fks 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031779"/>
            <a:ext cx="4038600" cy="2432050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8600" y="4073054"/>
            <a:ext cx="24384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i="1" dirty="0">
                <a:solidFill>
                  <a:srgbClr val="000066"/>
                </a:solidFill>
                <a:latin typeface="Arial" charset="0"/>
              </a:rPr>
              <a:t>Nivoi buke pre akustičke obrade prostorije</a:t>
            </a:r>
            <a:endParaRPr lang="en-US" sz="14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77000" y="4073054"/>
            <a:ext cx="25146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i="1" dirty="0">
                <a:solidFill>
                  <a:srgbClr val="006600"/>
                </a:solidFill>
                <a:latin typeface="Arial" charset="0"/>
              </a:rPr>
              <a:t>Nivoi buke posle akustičke obrade prostorije</a:t>
            </a:r>
            <a:endParaRPr lang="en-US" sz="1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048000" y="4530254"/>
            <a:ext cx="144780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dirty="0">
                <a:solidFill>
                  <a:srgbClr val="000066"/>
                </a:solidFill>
                <a:latin typeface="Arial" charset="0"/>
              </a:rPr>
              <a:t>Pre obrade</a:t>
            </a:r>
            <a:endParaRPr lang="en-US" sz="1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038600" y="5292254"/>
            <a:ext cx="144780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dirty="0">
                <a:solidFill>
                  <a:srgbClr val="006600"/>
                </a:solidFill>
                <a:latin typeface="Arial" charset="0"/>
              </a:rPr>
              <a:t>Posle obrade</a:t>
            </a:r>
            <a:endParaRPr lang="en-US" sz="14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3746500" y="4809654"/>
            <a:ext cx="41275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4381500" y="5539904"/>
            <a:ext cx="33020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195736" y="476672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dirty="0">
                <a:solidFill>
                  <a:srgbClr val="000066"/>
                </a:solidFill>
              </a:rPr>
              <a:t>Industrijski pogon – mašine za izvlačenje žice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D570D58-CA16-4546-9AED-5C016BCE1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116632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5826750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Način ugradnje apsorbera u građevinarstvu – unutrašnja konstrukcija</a:t>
            </a:r>
          </a:p>
        </p:txBody>
      </p:sp>
      <p:pic>
        <p:nvPicPr>
          <p:cNvPr id="11" name="Picture 4" descr="03_R10_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764704"/>
            <a:ext cx="6840000" cy="5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C156B8-4D4D-479E-AA59-2B2399C48D30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17E0A999-3ACE-4886-97B0-6A34008F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EE30188-99FA-43E9-A666-BDF33B132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D782CEE-4C7F-4A69-9ACB-084AD0DC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116632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5826750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Način ugradnje apsorbera u građevinarstvu – spoljašnja konstrukcija</a:t>
            </a:r>
          </a:p>
        </p:txBody>
      </p:sp>
      <p:pic>
        <p:nvPicPr>
          <p:cNvPr id="14" name="Picture 4" descr="07_Resilient_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764704"/>
            <a:ext cx="6840000" cy="51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9A9E2-08FB-4BF0-BE62-60FAA8FE579D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7C37AE9E-9D3F-45FD-BB5D-43C05A68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AE121D8-FDED-493A-8585-1E4F0F6D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C08A1FC-FCB0-4F04-B757-B3E9D064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CBE601-2097-4818-AA61-BA93181929DD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62232"/>
              </p:ext>
            </p:extLst>
          </p:nvPr>
        </p:nvGraphicFramePr>
        <p:xfrm>
          <a:off x="2460625" y="1340768"/>
          <a:ext cx="42052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393480" progId="Equation.3">
                  <p:embed/>
                </p:oleObj>
              </mc:Choice>
              <mc:Fallback>
                <p:oleObj name="Equation" r:id="rId3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340768"/>
                        <a:ext cx="4205288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2" y="2564904"/>
            <a:ext cx="4267200" cy="24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D8555917-5AD6-4694-9AD6-852973B0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7C7A3270-478C-4C94-865E-D470121F2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85031"/>
              </p:ext>
            </p:extLst>
          </p:nvPr>
        </p:nvGraphicFramePr>
        <p:xfrm>
          <a:off x="3373180" y="5301208"/>
          <a:ext cx="22526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393480" progId="Equation.3">
                  <p:embed/>
                </p:oleObj>
              </mc:Choice>
              <mc:Fallback>
                <p:oleObj name="Equation" r:id="rId6" imgW="1054080" imgH="39348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180" y="5301208"/>
                        <a:ext cx="2252663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61916"/>
              </p:ext>
            </p:extLst>
          </p:nvPr>
        </p:nvGraphicFramePr>
        <p:xfrm>
          <a:off x="179510" y="1546619"/>
          <a:ext cx="4614546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2857500" imgH="2095500" progId="MSGraph.Chart.8">
                  <p:embed/>
                </p:oleObj>
              </mc:Choice>
              <mc:Fallback>
                <p:oleObj name="Chart" r:id="rId3" imgW="2857500" imgH="20955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82" b="6818"/>
                      <a:stretch>
                        <a:fillRect/>
                      </a:stretch>
                    </p:blipFill>
                    <p:spPr bwMode="auto">
                      <a:xfrm>
                        <a:off x="179510" y="1546619"/>
                        <a:ext cx="4614546" cy="338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34544" y="1782625"/>
            <a:ext cx="1850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1600" b="1" i="1" dirty="0">
                <a:solidFill>
                  <a:srgbClr val="990000"/>
                </a:solidFill>
              </a:rPr>
              <a:t>Referentna kriva </a:t>
            </a:r>
            <a:endParaRPr lang="en-US" sz="1600" i="1" dirty="0">
              <a:solidFill>
                <a:srgbClr val="99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1E2B0F-7398-4BAF-911E-49BE9FB12D41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AC719204-FE39-4F24-8046-4AF31E12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A78A768-11BE-46CF-AB8C-D810C2D0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788D98-4FCB-4AE6-9BF8-D1629E80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0E2D40B-2215-4C5C-AF2D-25D228C59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772" y="1052736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hr-HR" altLang="en-US" sz="1800" b="1" dirty="0">
                <a:solidFill>
                  <a:srgbClr val="000066"/>
                </a:solidFill>
              </a:rPr>
              <a:t>Primer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021EC2-7DBF-43E8-9BF3-E2521DCB9F22}"/>
              </a:ext>
            </a:extLst>
          </p:cNvPr>
          <p:cNvGrpSpPr>
            <a:grpSpLocks noChangeAspect="1"/>
          </p:cNvGrpSpPr>
          <p:nvPr/>
        </p:nvGrpSpPr>
        <p:grpSpPr>
          <a:xfrm>
            <a:off x="4540413" y="1422068"/>
            <a:ext cx="4323667" cy="3043850"/>
            <a:chOff x="7110704" y="2216525"/>
            <a:chExt cx="7427912" cy="5229225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5B52B94B-92F5-423F-ACEF-9D9DF7DA26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819800"/>
                </p:ext>
              </p:extLst>
            </p:nvPr>
          </p:nvGraphicFramePr>
          <p:xfrm>
            <a:off x="7110704" y="2216525"/>
            <a:ext cx="7427912" cy="522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5" imgW="3057525" imgH="2324100" progId="MSGraph.Chart.8">
                    <p:embed/>
                  </p:oleObj>
                </mc:Choice>
                <mc:Fallback>
                  <p:oleObj name="Chart" r:id="rId5" imgW="3057525" imgH="2324100" progId="MSGraph.Chart.8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507" b="2869"/>
                        <a:stretch>
                          <a:fillRect/>
                        </a:stretch>
                      </p:blipFill>
                      <p:spPr bwMode="auto">
                        <a:xfrm>
                          <a:off x="7110704" y="2216525"/>
                          <a:ext cx="7427912" cy="5229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B16FB1BA-BF62-427A-B1EF-9BAE36310F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159624"/>
                </p:ext>
              </p:extLst>
            </p:nvPr>
          </p:nvGraphicFramePr>
          <p:xfrm>
            <a:off x="12257324" y="3372383"/>
            <a:ext cx="1403350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720" imgH="228600" progId="Equation.3">
                    <p:embed/>
                  </p:oleObj>
                </mc:Choice>
                <mc:Fallback>
                  <p:oleObj name="Equation" r:id="rId7" imgW="558720" imgH="228600" progId="Equation.3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7324" y="3372383"/>
                          <a:ext cx="1403350" cy="573087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40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512E9F-F26B-4C56-872B-10F4AADE334C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46714"/>
              </p:ext>
            </p:extLst>
          </p:nvPr>
        </p:nvGraphicFramePr>
        <p:xfrm>
          <a:off x="1936750" y="2508126"/>
          <a:ext cx="49895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90840" imgH="431640" progId="Equation.DSMT4">
                  <p:embed/>
                </p:oleObj>
              </mc:Choice>
              <mc:Fallback>
                <p:oleObj name="Equation" r:id="rId3" imgW="33908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508126"/>
                        <a:ext cx="4989513" cy="7032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62000" y="3347700"/>
            <a:ext cx="88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Povećanjem apsorpcione površine prostorije nivo buke u prostoriji se smanjuje 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0000" y="5939988"/>
            <a:ext cx="878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S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manjenjem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vremena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reverberacije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nivo buke u prostoriji se smanjuje</a:t>
            </a:r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75227"/>
              </p:ext>
            </p:extLst>
          </p:nvPr>
        </p:nvGraphicFramePr>
        <p:xfrm>
          <a:off x="2438673" y="1554842"/>
          <a:ext cx="7651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393480" progId="Equation.3">
                  <p:embed/>
                </p:oleObj>
              </mc:Choice>
              <mc:Fallback>
                <p:oleObj name="Equation" r:id="rId5" imgW="5205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673" y="1554842"/>
                        <a:ext cx="765175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70773"/>
              </p:ext>
            </p:extLst>
          </p:nvPr>
        </p:nvGraphicFramePr>
        <p:xfrm>
          <a:off x="5580112" y="1554842"/>
          <a:ext cx="8032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393480" progId="Equation.3">
                  <p:embed/>
                </p:oleObj>
              </mc:Choice>
              <mc:Fallback>
                <p:oleObj name="Equation" r:id="rId7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554842"/>
                        <a:ext cx="803275" cy="6413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89536"/>
              </p:ext>
            </p:extLst>
          </p:nvPr>
        </p:nvGraphicFramePr>
        <p:xfrm>
          <a:off x="1987550" y="5095305"/>
          <a:ext cx="50117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03440" imgH="431640" progId="Equation.DSMT4">
                  <p:embed/>
                </p:oleObj>
              </mc:Choice>
              <mc:Fallback>
                <p:oleObj name="Equation" r:id="rId9" imgW="340344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5095305"/>
                        <a:ext cx="5011738" cy="7032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30693"/>
              </p:ext>
            </p:extLst>
          </p:nvPr>
        </p:nvGraphicFramePr>
        <p:xfrm>
          <a:off x="2308324" y="4346138"/>
          <a:ext cx="10636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324" y="4346138"/>
                        <a:ext cx="1063625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70670"/>
              </p:ext>
            </p:extLst>
          </p:nvPr>
        </p:nvGraphicFramePr>
        <p:xfrm>
          <a:off x="5629275" y="4346005"/>
          <a:ext cx="11207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346005"/>
                        <a:ext cx="1120775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45183"/>
              </p:ext>
            </p:extLst>
          </p:nvPr>
        </p:nvGraphicFramePr>
        <p:xfrm>
          <a:off x="3779912" y="1478642"/>
          <a:ext cx="13223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583920" progId="Equation.3">
                  <p:embed/>
                </p:oleObj>
              </mc:Choice>
              <mc:Fallback>
                <p:oleObj name="Equation" r:id="rId15" imgW="977760" imgH="5839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478642"/>
                        <a:ext cx="1322388" cy="876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88160"/>
              </p:ext>
            </p:extLst>
          </p:nvPr>
        </p:nvGraphicFramePr>
        <p:xfrm>
          <a:off x="3811588" y="4009455"/>
          <a:ext cx="14081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1120" imgH="634680" progId="Equation.DSMT4">
                  <p:embed/>
                </p:oleObj>
              </mc:Choice>
              <mc:Fallback>
                <p:oleObj name="Equation" r:id="rId17" imgW="104112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4009455"/>
                        <a:ext cx="1408112" cy="952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1175469" y="692696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PRE </a:t>
            </a:r>
            <a:br>
              <a:rPr lang="sl-SI" sz="18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AKUSTIČKE OBRADE</a:t>
            </a:r>
            <a:endParaRPr lang="en-US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99669" y="692696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latin typeface="Arial Black" pitchFamily="34" charset="0"/>
              </a:rPr>
              <a:t>POSLE</a:t>
            </a:r>
            <a:br>
              <a:rPr lang="sl-SI" sz="1800" dirty="0">
                <a:latin typeface="Arial Black" pitchFamily="34" charset="0"/>
              </a:rPr>
            </a:br>
            <a:r>
              <a:rPr lang="sl-SI" sz="1800" dirty="0">
                <a:latin typeface="Arial Black" pitchFamily="34" charset="0"/>
              </a:rPr>
              <a:t>AKUSTIČKE OBRADE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52" name="Picture 51" descr="181113.jpg"/>
          <p:cNvPicPr>
            <a:picLocks noChangeAspect="1"/>
          </p:cNvPicPr>
          <p:nvPr/>
        </p:nvPicPr>
        <p:blipFill>
          <a:blip r:embed="rId19" cstate="print"/>
          <a:srcRect l="42660" t="16400" r="9817" b="20826"/>
          <a:stretch>
            <a:fillRect/>
          </a:stretch>
        </p:blipFill>
        <p:spPr>
          <a:xfrm>
            <a:off x="251520" y="2632016"/>
            <a:ext cx="726849" cy="720080"/>
          </a:xfrm>
          <a:prstGeom prst="rect">
            <a:avLst/>
          </a:prstGeom>
        </p:spPr>
      </p:pic>
      <p:pic>
        <p:nvPicPr>
          <p:cNvPr id="53" name="Picture 52" descr="181113.jpg"/>
          <p:cNvPicPr>
            <a:picLocks noChangeAspect="1"/>
          </p:cNvPicPr>
          <p:nvPr/>
        </p:nvPicPr>
        <p:blipFill>
          <a:blip r:embed="rId19" cstate="print"/>
          <a:srcRect l="42660" t="16400" r="9817" b="20826"/>
          <a:stretch>
            <a:fillRect/>
          </a:stretch>
        </p:blipFill>
        <p:spPr>
          <a:xfrm>
            <a:off x="771066" y="5203946"/>
            <a:ext cx="726849" cy="720080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6024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55361D3-5642-4A6C-B7FA-1B8D6563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BAFCA2-2C9B-415D-BC4D-1600726245B5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t="4561" r="1097" b="1131"/>
          <a:stretch>
            <a:fillRect/>
          </a:stretch>
        </p:blipFill>
        <p:spPr bwMode="auto">
          <a:xfrm>
            <a:off x="1547664" y="1268760"/>
            <a:ext cx="5895867" cy="417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D028E934-C58A-4817-9AFE-C48D8627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5300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DC08CC-20D6-4402-BBCE-8FB35EE21DB7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Izračunavanje koeficijenta apsorpcije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476" y="620688"/>
            <a:ext cx="8740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r-Latn-CS" sz="2000" b="1" dirty="0">
                <a:solidFill>
                  <a:srgbClr val="000066"/>
                </a:solidFill>
                <a:hlinkClick r:id="rId3"/>
              </a:rPr>
              <a:t>http://www.jhbrandt.net/wp-content/uploads/2014/11/Porous-Absorber-CalculatorV1.56XL97.xls</a:t>
            </a:r>
            <a:endParaRPr lang="sr-Latn-CS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Object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21203"/>
              </p:ext>
            </p:extLst>
          </p:nvPr>
        </p:nvGraphicFramePr>
        <p:xfrm>
          <a:off x="1259632" y="19589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8">
                  <p:link updateAutomatic="1"/>
                </p:oleObj>
              </mc:Choice>
              <mc:Fallback>
                <p:oleObj name="Worksheet" showAsIcon="1" r:id="rId5" imgW="914400" imgH="77148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19589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90069"/>
              </p:ext>
            </p:extLst>
          </p:nvPr>
        </p:nvGraphicFramePr>
        <p:xfrm>
          <a:off x="3419872" y="1196752"/>
          <a:ext cx="5439977" cy="518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363585" imgH="11792040" progId="Excel.Sheet.8">
                  <p:link updateAutomatic="1"/>
                </p:oleObj>
              </mc:Choice>
              <mc:Fallback>
                <p:oleObj name="Worksheet" r:id="rId5" imgW="12363585" imgH="11792040" progId="Excel.Sheet.8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196752"/>
                        <a:ext cx="5439977" cy="5188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>
            <a:extLst>
              <a:ext uri="{FF2B5EF4-FFF2-40B4-BE49-F238E27FC236}">
                <a16:creationId xmlns:a16="http://schemas.microsoft.com/office/drawing/2014/main" id="{6D38C01D-FDCC-48B2-9299-C8BE8C59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811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560E4E-4529-403B-9FBE-672157B5B316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Podela akustičkih materijala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88120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Podela akustičkih materijala (apsorbera zvuka)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prema načinu rada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pic>
        <p:nvPicPr>
          <p:cNvPr id="24" name="Picture 11" descr="jelak 5"/>
          <p:cNvPicPr>
            <a:picLocks noChangeAspect="1" noChangeArrowheads="1"/>
          </p:cNvPicPr>
          <p:nvPr/>
        </p:nvPicPr>
        <p:blipFill>
          <a:blip r:embed="rId3" cstate="print"/>
          <a:srcRect t="9300"/>
          <a:stretch>
            <a:fillRect/>
          </a:stretch>
        </p:blipFill>
        <p:spPr bwMode="auto">
          <a:xfrm>
            <a:off x="165100" y="2778693"/>
            <a:ext cx="8813800" cy="3170587"/>
          </a:xfrm>
          <a:prstGeom prst="rect">
            <a:avLst/>
          </a:prstGeom>
          <a:noFill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840" y="1475492"/>
            <a:ext cx="25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Porozni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apsorberi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visokih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frekvencija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492160" y="1196752"/>
            <a:ext cx="25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Mehanički (membranski) rezonatori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srednjih frekvencija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372480" y="1196752"/>
            <a:ext cx="25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Akustički (panelni)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rezonatori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niskih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frekvencija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E27E7F3-26E3-4EA0-934A-6F6B5F6C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76C8FA-4171-4EBA-9286-A18DEC539DDE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0" name="Picture 4" descr="Struktura materijala"/>
          <p:cNvPicPr>
            <a:picLocks noChangeAspect="1" noChangeArrowheads="1"/>
          </p:cNvPicPr>
          <p:nvPr/>
        </p:nvPicPr>
        <p:blipFill rotWithShape="1">
          <a:blip r:embed="rId3" cstate="print"/>
          <a:srcRect l="3248" t="53034" r="3329" b="3976"/>
          <a:stretch/>
        </p:blipFill>
        <p:spPr bwMode="auto">
          <a:xfrm>
            <a:off x="4785462" y="4289957"/>
            <a:ext cx="3026898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44008" y="5469914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Materijal </a:t>
            </a:r>
            <a:r>
              <a:rPr lang="vi-VN" sz="1600" b="1" i="1" dirty="0">
                <a:solidFill>
                  <a:srgbClr val="000066"/>
                </a:solidFill>
              </a:rPr>
              <a:t>sa otvorenim porama</a:t>
            </a:r>
            <a:r>
              <a:rPr lang="sr-Latn-CS" sz="1600" b="1" i="1" dirty="0">
                <a:solidFill>
                  <a:srgbClr val="000066"/>
                </a:solidFill>
              </a:rPr>
              <a:t> – </a:t>
            </a:r>
            <a:r>
              <a:rPr lang="sr-Latn-CS" sz="1600" b="1" i="1" dirty="0">
                <a:solidFill>
                  <a:srgbClr val="990000"/>
                </a:solidFill>
              </a:rPr>
              <a:t>dobar apsorber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15616" y="5461203"/>
            <a:ext cx="324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Materijal </a:t>
            </a:r>
            <a:r>
              <a:rPr lang="vi-VN" sz="1600" b="1" i="1" dirty="0">
                <a:solidFill>
                  <a:srgbClr val="000066"/>
                </a:solidFill>
              </a:rPr>
              <a:t>sa </a:t>
            </a:r>
            <a:r>
              <a:rPr lang="sr-Latn-CS" sz="1600" b="1" i="1" dirty="0">
                <a:solidFill>
                  <a:srgbClr val="000066"/>
                </a:solidFill>
              </a:rPr>
              <a:t>za</a:t>
            </a:r>
            <a:r>
              <a:rPr lang="vi-VN" sz="1600" b="1" i="1" dirty="0">
                <a:solidFill>
                  <a:srgbClr val="000066"/>
                </a:solidFill>
              </a:rPr>
              <a:t>tvorenim porama</a:t>
            </a:r>
            <a:endParaRPr lang="sr-Latn-CS" sz="1600" b="1" i="1" dirty="0"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pic>
        <p:nvPicPr>
          <p:cNvPr id="18" name="Picture 4" descr="Struktura materijala"/>
          <p:cNvPicPr>
            <a:picLocks noChangeAspect="1" noChangeArrowheads="1"/>
          </p:cNvPicPr>
          <p:nvPr/>
        </p:nvPicPr>
        <p:blipFill rotWithShape="1">
          <a:blip r:embed="rId3" cstate="print"/>
          <a:srcRect l="3786" t="2687" r="4220" b="54323"/>
          <a:stretch/>
        </p:blipFill>
        <p:spPr bwMode="auto">
          <a:xfrm>
            <a:off x="1238464" y="4289957"/>
            <a:ext cx="2980607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log - Hush City Soundproofing | Calgary's Top Soundproofing Experts,  Commercial and Residential Applications">
            <a:extLst>
              <a:ext uri="{FF2B5EF4-FFF2-40B4-BE49-F238E27FC236}">
                <a16:creationId xmlns:a16="http://schemas.microsoft.com/office/drawing/2014/main" id="{67C42CFB-68DD-47E1-B4FA-4F9B71B00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62" y="908720"/>
            <a:ext cx="495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25B5D0F-DE74-4FB5-BB16-75E6D0A39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C7BE57-390E-47FD-9343-7C290430A4A8}"/>
              </a:ext>
            </a:extLst>
          </p:cNvPr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2000" y="620688"/>
            <a:ext cx="576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Porozni apsorberi se izrađuju u obliku površinskih i zapremiskih apsorbera i mogu biti ravni ili reljefni.</a:t>
            </a:r>
          </a:p>
        </p:txBody>
      </p:sp>
      <p:pic>
        <p:nvPicPr>
          <p:cNvPr id="14" name="Picture 15" descr="D:\Momir\Predavanja\PPP\Slike\zapreminski apsorb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480" y="1052736"/>
            <a:ext cx="2664000" cy="4114416"/>
          </a:xfrm>
          <a:prstGeom prst="rect">
            <a:avLst/>
          </a:prstGeom>
          <a:noFill/>
        </p:spPr>
      </p:pic>
      <p:pic>
        <p:nvPicPr>
          <p:cNvPr id="18" name="Picture 16" descr="D:\Momir\Predavanja\PPP\Slike\strelj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292" y="1819152"/>
            <a:ext cx="3402884" cy="3348000"/>
          </a:xfrm>
          <a:prstGeom prst="rect">
            <a:avLst/>
          </a:prstGeom>
          <a:noFill/>
        </p:spPr>
      </p:pic>
      <p:pic>
        <p:nvPicPr>
          <p:cNvPr id="19" name="Picture 17" descr="D:\Momir\Predavanja\PPP\Slike\povrsinski apsorbe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010" y="1819152"/>
            <a:ext cx="2465258" cy="3348000"/>
          </a:xfrm>
          <a:prstGeom prst="rect">
            <a:avLst/>
          </a:prstGeom>
          <a:noFill/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9552" y="5229200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Reljefni površinski porozni apsorberi – način postavljanja i primer obrađene prostorije (streljana)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300192" y="5229200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Reljefni zapreminski porozni apsorberi u industrijskom pogonu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116632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7899356-D14E-4AB3-9762-89E98555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34296C6C306040A872A1F1091DAA27" ma:contentTypeVersion="2" ma:contentTypeDescription="Kreiraj novi dokument." ma:contentTypeScope="" ma:versionID="875f6d0e4357dac96f076422b8b114d0">
  <xsd:schema xmlns:xsd="http://www.w3.org/2001/XMLSchema" xmlns:xs="http://www.w3.org/2001/XMLSchema" xmlns:p="http://schemas.microsoft.com/office/2006/metadata/properties" xmlns:ns2="6f7f569a-fbba-436f-a4d6-a7b065e4493c" targetNamespace="http://schemas.microsoft.com/office/2006/metadata/properties" ma:root="true" ma:fieldsID="966dfd162c74d683200b7283d0758911" ns2:_="">
    <xsd:import namespace="6f7f569a-fbba-436f-a4d6-a7b065e44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569a-fbba-436f-a4d6-a7b065e44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B624A-D45F-43CF-8639-05C9085367D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f7f569a-fbba-436f-a4d6-a7b065e449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B78017-8102-48D7-98E3-069017A4E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f569a-fbba-436f-a4d6-a7b065e44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C3E379-FD74-4C1F-9956-1A6E65021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9623</TotalTime>
  <Words>3303</Words>
  <Application>Microsoft Office PowerPoint</Application>
  <PresentationFormat>On-screen Show (4:3)</PresentationFormat>
  <Paragraphs>656</Paragraphs>
  <Slides>61</Slides>
  <Notes>61</Notes>
  <HiddenSlides>0</HiddenSlides>
  <MMClips>4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Black</vt:lpstr>
      <vt:lpstr>Symbol</vt:lpstr>
      <vt:lpstr>Times New Roman</vt:lpstr>
      <vt:lpstr>Wingdings</vt:lpstr>
      <vt:lpstr>Default Design</vt:lpstr>
      <vt:lpstr>file:///G:\MomirDoc\Nastava\Master%20akademske%20studije\Zastita%20od%20buke%20u%20zivotnoj%20sredini\2020-2021\Predavanja\Porous-Absorber-CalculatorV1.56XL97.xls</vt:lpstr>
      <vt:lpstr>file:///G:\MomirDoc\Nastava\Master%20akademske%20studije\Zastita%20od%20buke%20u%20zivotnoj%20sredini\2020-2021\Predavanja\Porous-Absorber-CalculatorV1.56XL97.xls</vt:lpstr>
      <vt:lpstr>CorelDRAW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1127</cp:revision>
  <dcterms:created xsi:type="dcterms:W3CDTF">2012-10-03T09:08:30Z</dcterms:created>
  <dcterms:modified xsi:type="dcterms:W3CDTF">2022-11-02T14:06:43Z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0x010100D634296C6C306040A872A1F1091DAA27</vt:lpwstr>
  </property>
</Properties>
</file>